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Lst>
  <p:sldSz cy="5143500" cx="9144000"/>
  <p:notesSz cx="6858000" cy="9144000"/>
  <p:embeddedFontLst>
    <p:embeddedFont>
      <p:font typeface="Roboto Thin"/>
      <p:regular r:id="rId72"/>
      <p:bold r:id="rId73"/>
      <p:italic r:id="rId74"/>
      <p:boldItalic r:id="rId75"/>
    </p:embeddedFont>
    <p:embeddedFont>
      <p:font typeface="Roboto"/>
      <p:regular r:id="rId76"/>
      <p:bold r:id="rId77"/>
      <p:italic r:id="rId78"/>
      <p:boldItalic r:id="rId79"/>
    </p:embeddedFont>
    <p:embeddedFont>
      <p:font typeface="Nunito"/>
      <p:regular r:id="rId80"/>
      <p:bold r:id="rId81"/>
      <p:italic r:id="rId82"/>
      <p:boldItalic r:id="rId83"/>
    </p:embeddedFont>
    <p:embeddedFont>
      <p:font typeface="Maven Pro"/>
      <p:regular r:id="rId84"/>
      <p:bold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86" roundtripDataSignature="AMtx7mibmWboDh3irRE40hfN2irFtP+kc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8A4823E-A54D-437D-8B60-D5A9DBBDDE66}">
  <a:tblStyle styleId="{38A4823E-A54D-437D-8B60-D5A9DBBDDE66}"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MavenPro-regular.fntdata"/><Relationship Id="rId83" Type="http://schemas.openxmlformats.org/officeDocument/2006/relationships/font" Target="fonts/Nunito-boldItalic.fntdata"/><Relationship Id="rId42" Type="http://schemas.openxmlformats.org/officeDocument/2006/relationships/slide" Target="slides/slide36.xml"/><Relationship Id="rId86" Type="http://customschemas.google.com/relationships/presentationmetadata" Target="metadata"/><Relationship Id="rId41" Type="http://schemas.openxmlformats.org/officeDocument/2006/relationships/slide" Target="slides/slide35.xml"/><Relationship Id="rId85" Type="http://schemas.openxmlformats.org/officeDocument/2006/relationships/font" Target="fonts/MavenPro-bold.fntdata"/><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Nunito-regular.fntdata"/><Relationship Id="rId82" Type="http://schemas.openxmlformats.org/officeDocument/2006/relationships/font" Target="fonts/Nunito-italic.fntdata"/><Relationship Id="rId81" Type="http://schemas.openxmlformats.org/officeDocument/2006/relationships/font" Target="fonts/Nuni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Thin-bold.fntdata"/><Relationship Id="rId72" Type="http://schemas.openxmlformats.org/officeDocument/2006/relationships/font" Target="fonts/RobotoThin-regular.fntdata"/><Relationship Id="rId31" Type="http://schemas.openxmlformats.org/officeDocument/2006/relationships/slide" Target="slides/slide25.xml"/><Relationship Id="rId75" Type="http://schemas.openxmlformats.org/officeDocument/2006/relationships/font" Target="fonts/RobotoThin-boldItalic.fntdata"/><Relationship Id="rId30" Type="http://schemas.openxmlformats.org/officeDocument/2006/relationships/slide" Target="slides/slide24.xml"/><Relationship Id="rId74" Type="http://schemas.openxmlformats.org/officeDocument/2006/relationships/font" Target="fonts/RobotoThin-italic.fntdata"/><Relationship Id="rId33" Type="http://schemas.openxmlformats.org/officeDocument/2006/relationships/slide" Target="slides/slide27.xml"/><Relationship Id="rId77" Type="http://schemas.openxmlformats.org/officeDocument/2006/relationships/font" Target="fonts/Roboto-bold.fntdata"/><Relationship Id="rId32" Type="http://schemas.openxmlformats.org/officeDocument/2006/relationships/slide" Target="slides/slide26.xml"/><Relationship Id="rId76" Type="http://schemas.openxmlformats.org/officeDocument/2006/relationships/font" Target="fonts/Roboto-regular.fntdata"/><Relationship Id="rId35" Type="http://schemas.openxmlformats.org/officeDocument/2006/relationships/slide" Target="slides/slide29.xml"/><Relationship Id="rId79" Type="http://schemas.openxmlformats.org/officeDocument/2006/relationships/font" Target="fonts/Roboto-boldItalic.fntdata"/><Relationship Id="rId34" Type="http://schemas.openxmlformats.org/officeDocument/2006/relationships/slide" Target="slides/slide28.xml"/><Relationship Id="rId78" Type="http://schemas.openxmlformats.org/officeDocument/2006/relationships/font" Target="fonts/Roboto-italic.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Her hasta için her bir kriter virgül ile ayrılır.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Yapay zeka, basitçe, bir soruna özel olarak geliştirilen bir yazılımın, o bağlama dayalı olarak doğru kararlar vermesi olarak düşünülebilir.</a:t>
            </a:r>
            <a:endParaRPr/>
          </a:p>
          <a:p>
            <a:pPr indent="-298450" lvl="0" marL="457200" rtl="0" algn="l">
              <a:lnSpc>
                <a:spcPct val="100000"/>
              </a:lnSpc>
              <a:spcBef>
                <a:spcPts val="0"/>
              </a:spcBef>
              <a:spcAft>
                <a:spcPts val="0"/>
              </a:spcAft>
              <a:buSzPts val="1100"/>
              <a:buChar char="●"/>
            </a:pPr>
            <a:r>
              <a:rPr lang="en"/>
              <a:t>Proje için geliştireceğimiz yazılımın da doğal olarak bir yapay zekası olacak. Burda dikkat etmemiz gereken:</a:t>
            </a:r>
            <a:endParaRPr/>
          </a:p>
          <a:p>
            <a:pPr indent="-298450" lvl="1" marL="914400" rtl="0" algn="l">
              <a:lnSpc>
                <a:spcPct val="100000"/>
              </a:lnSpc>
              <a:spcBef>
                <a:spcPts val="0"/>
              </a:spcBef>
              <a:spcAft>
                <a:spcPts val="0"/>
              </a:spcAft>
              <a:buSzPts val="1100"/>
              <a:buChar char="○"/>
            </a:pPr>
            <a:r>
              <a:rPr lang="en"/>
              <a:t>Kullanacağımız yapay zekanın istediğimiz hassasiyete ulaşması</a:t>
            </a:r>
            <a:endParaRPr/>
          </a:p>
          <a:p>
            <a:pPr indent="-298450" lvl="1" marL="914400" rtl="0" algn="l">
              <a:lnSpc>
                <a:spcPct val="100000"/>
              </a:lnSpc>
              <a:spcBef>
                <a:spcPts val="0"/>
              </a:spcBef>
              <a:spcAft>
                <a:spcPts val="0"/>
              </a:spcAft>
              <a:buSzPts val="1100"/>
              <a:buChar char="○"/>
            </a:pPr>
            <a:r>
              <a:rPr lang="en"/>
              <a:t>Ve, bu yapay zekayı nasıl oluşturacağımız.</a:t>
            </a:r>
            <a:endParaRPr/>
          </a:p>
          <a:p>
            <a:pPr indent="-298450" lvl="0" marL="457200" rtl="0" algn="l">
              <a:lnSpc>
                <a:spcPct val="100000"/>
              </a:lnSpc>
              <a:spcBef>
                <a:spcPts val="0"/>
              </a:spcBef>
              <a:spcAft>
                <a:spcPts val="0"/>
              </a:spcAft>
              <a:buSzPts val="1100"/>
              <a:buChar char="●"/>
            </a:pPr>
            <a:r>
              <a:rPr lang="en"/>
              <a:t>Doğal olarak sıradaki kullanılacak metodu makine öğrenimi oluşturuyor.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Mevcut problemi çözmeye odaklı en uygun yapay zeka yı belirlemek için verilen uğraşa ya da yazılıma ‘makine öğrenimi’ denir.</a:t>
            </a:r>
            <a:endParaRPr/>
          </a:p>
          <a:p>
            <a:pPr indent="-298450" lvl="0" marL="457200" rtl="0" algn="l">
              <a:lnSpc>
                <a:spcPct val="100000"/>
              </a:lnSpc>
              <a:spcBef>
                <a:spcPts val="0"/>
              </a:spcBef>
              <a:spcAft>
                <a:spcPts val="0"/>
              </a:spcAft>
              <a:buSzPts val="1100"/>
              <a:buChar char="●"/>
            </a:pPr>
            <a:r>
              <a:rPr lang="en"/>
              <a:t>Bir başka deyişle, yazılım, makine öğrenimini kullanarak insanı taklit eder ve dolayısıyla ortaya ‘mantıklı’ bi yapay zeka çıkarmış olur.</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321b9211d8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321b9211d8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321b9211d8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321b9211d8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Peki makine öğrenimi nasıl gerçekleşir?</a:t>
            </a:r>
            <a:endParaRPr/>
          </a:p>
          <a:p>
            <a:pPr indent="-298450" lvl="0" marL="457200" rtl="0" algn="l">
              <a:lnSpc>
                <a:spcPct val="100000"/>
              </a:lnSpc>
              <a:spcBef>
                <a:spcPts val="0"/>
              </a:spcBef>
              <a:spcAft>
                <a:spcPts val="0"/>
              </a:spcAft>
              <a:buSzPts val="1100"/>
              <a:buChar char="●"/>
            </a:pPr>
            <a:r>
              <a:rPr lang="en"/>
              <a:t>Öncelikle toplanan veriler ikiye ayrılır:</a:t>
            </a:r>
            <a:endParaRPr/>
          </a:p>
          <a:p>
            <a:pPr indent="-298450" lvl="0" marL="457200" rtl="0" algn="l">
              <a:lnSpc>
                <a:spcPct val="100000"/>
              </a:lnSpc>
              <a:spcBef>
                <a:spcPts val="0"/>
              </a:spcBef>
              <a:spcAft>
                <a:spcPts val="0"/>
              </a:spcAft>
              <a:buSzPts val="1100"/>
              <a:buChar char="●"/>
            </a:pPr>
            <a:r>
              <a:rPr lang="en"/>
              <a:t>Eğitim verileri, tüm verilerin çoğunluğunu oluşturur. Kullanılan algoritmanın </a:t>
            </a:r>
            <a:r>
              <a:rPr b="1" lang="en"/>
              <a:t>doğruluğunu</a:t>
            </a:r>
            <a:r>
              <a:rPr lang="en"/>
              <a:t> artırmada kullanılır.</a:t>
            </a:r>
            <a:endParaRPr/>
          </a:p>
          <a:p>
            <a:pPr indent="-298450" lvl="0" marL="457200" rtl="0" algn="l">
              <a:lnSpc>
                <a:spcPct val="100000"/>
              </a:lnSpc>
              <a:spcBef>
                <a:spcPts val="0"/>
              </a:spcBef>
              <a:spcAft>
                <a:spcPts val="0"/>
              </a:spcAft>
              <a:buSzPts val="1100"/>
              <a:buChar char="●"/>
            </a:pPr>
            <a:r>
              <a:rPr lang="en"/>
              <a:t>Test verileri, eğitim verilerinden </a:t>
            </a:r>
            <a:r>
              <a:rPr b="1" lang="en"/>
              <a:t>bağımsızdır</a:t>
            </a:r>
            <a:r>
              <a:rPr lang="en"/>
              <a:t>. Kullanılan modelin ve algoritmanın tutarlılığı test edilir. Eğer elde edilen </a:t>
            </a:r>
            <a:r>
              <a:rPr b="1" lang="en"/>
              <a:t>kesinlik puanı</a:t>
            </a:r>
            <a:r>
              <a:rPr lang="en"/>
              <a:t> istenilen barajı aşmamışsa; </a:t>
            </a:r>
            <a:endParaRPr/>
          </a:p>
          <a:p>
            <a:pPr indent="-298450" lvl="1" marL="914400" rtl="0" algn="l">
              <a:lnSpc>
                <a:spcPct val="100000"/>
              </a:lnSpc>
              <a:spcBef>
                <a:spcPts val="0"/>
              </a:spcBef>
              <a:spcAft>
                <a:spcPts val="0"/>
              </a:spcAft>
              <a:buSzPts val="1100"/>
              <a:buChar char="○"/>
            </a:pPr>
            <a:r>
              <a:rPr lang="en"/>
              <a:t>Eğitime başka bir ‘makine öğrenimi’ modeli ile yeniden başlanılır.</a:t>
            </a:r>
            <a:endParaRPr/>
          </a:p>
          <a:p>
            <a:pPr indent="-298450" lvl="1" marL="914400" rtl="0" algn="l">
              <a:lnSpc>
                <a:spcPct val="100000"/>
              </a:lnSpc>
              <a:spcBef>
                <a:spcPts val="0"/>
              </a:spcBef>
              <a:spcAft>
                <a:spcPts val="0"/>
              </a:spcAft>
              <a:buSzPts val="1100"/>
              <a:buChar char="○"/>
            </a:pPr>
            <a:r>
              <a:rPr lang="en"/>
              <a:t>Eğer istenilen kesinliğe ulaşılmışsa çalışmada başarıya ulaşılmıştır.</a:t>
            </a:r>
            <a:endParaRPr/>
          </a:p>
          <a:p>
            <a:pPr indent="-298450" lvl="0" marL="457200" rtl="0" algn="l">
              <a:lnSpc>
                <a:spcPct val="100000"/>
              </a:lnSpc>
              <a:spcBef>
                <a:spcPts val="0"/>
              </a:spcBef>
              <a:spcAft>
                <a:spcPts val="0"/>
              </a:spcAft>
              <a:buSzPts val="1100"/>
              <a:buChar char="●"/>
            </a:pPr>
            <a:r>
              <a:rPr lang="en"/>
              <a:t>sdıjsdjısdj</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3234938b9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3234938b9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6" name="Google Shape;516;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Bilgisayar biliminin bebek adımlarını bırakıp olgunlaşmaya başladığı günümüzde, psikiyatri bilimini ve bilgisayar bilimini sentezleyerek hem hasta sağlığı hem de kaynak kullanımı açısından büyük gelişmeler sağlayabiliriz.</a:t>
            </a:r>
            <a:endParaRPr/>
          </a:p>
          <a:p>
            <a:pPr indent="-298450" lvl="0" marL="457200" rtl="0" algn="l">
              <a:lnSpc>
                <a:spcPct val="100000"/>
              </a:lnSpc>
              <a:spcBef>
                <a:spcPts val="0"/>
              </a:spcBef>
              <a:spcAft>
                <a:spcPts val="0"/>
              </a:spcAft>
              <a:buSzPts val="1100"/>
              <a:buChar char="●"/>
            </a:pPr>
            <a:r>
              <a:rPr lang="en"/>
              <a:t>asdsadsadas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 name="Google Shape;545;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0" name="Google Shape;550;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1321b9211d8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1321b9211d8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1" name="Google Shape;601;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8" name="Google Shape;608;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6" name="Google Shape;636;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3" name="Google Shape;643;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0" name="Google Shape;650;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5" name="Google Shape;655;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2" name="Google Shape;662;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9" name="Google Shape;669;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6" name="Google Shape;676;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3" name="Google Shape;683;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0" name="Google Shape;690;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7" name="Google Shape;697;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4" name="Google Shape;704;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1" name="Google Shape;711;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a:t>Üç sonuca da izin verildiğinde KR ve Hybrid modellerinin sonuçlarının, ML modelinin sonuçlarıyla doğrudan karşılaştırılabilir olmadığını belirtmekte fayda var, çünkü ML modeli hastaları bir tıp uzmanına yönlendirmez.</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8" name="Google Shape;718;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5" name="Google Shape;725;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1" name="Google Shape;731;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7" name="Google Shape;737;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1321b9211d8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1321b9211d8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Günümüzde bilimin iki dalının, psikiyatri ve bilgisayar biliminin beraber ortak ve ya benzer amaçlar doğrultusunda kullanılması adeta bu iki bilim dalını sentezleme, birbirleriyle daha da yakından ilişkilendirme ihtiyacı doğurmuştur.</a:t>
            </a:r>
            <a:endParaRPr/>
          </a:p>
          <a:p>
            <a:pPr indent="-298450" lvl="0" marL="457200" rtl="0" algn="l">
              <a:lnSpc>
                <a:spcPct val="100000"/>
              </a:lnSpc>
              <a:spcBef>
                <a:spcPts val="0"/>
              </a:spcBef>
              <a:spcAft>
                <a:spcPts val="0"/>
              </a:spcAft>
              <a:buSzPts val="1100"/>
              <a:buChar char="●"/>
            </a:pPr>
            <a:r>
              <a:rPr lang="en"/>
              <a:t>Sonuç olarak ortaya “Computational Psychiatry” denilen yeni bir bilim dalı çıkmıştır.</a:t>
            </a:r>
            <a:endParaRPr/>
          </a:p>
          <a:p>
            <a:pPr indent="-298450" lvl="0" marL="457200" rtl="0" algn="l">
              <a:lnSpc>
                <a:spcPct val="100000"/>
              </a:lnSpc>
              <a:spcBef>
                <a:spcPts val="0"/>
              </a:spcBef>
              <a:spcAft>
                <a:spcPts val="0"/>
              </a:spcAft>
              <a:buSzPts val="1100"/>
              <a:buChar char="●"/>
            </a:pPr>
            <a:r>
              <a:rPr lang="en"/>
              <a:t>Professor Seriés’in tanımıyla: “computational psychiatry”; bilgisayar biliminden faydalanarak, psikiyatrik bozuklukların sınıflandırılmasını, öngörülmesini ve klinik olarak çözümlenmesini hedef alır.</a:t>
            </a:r>
            <a:endParaRPr/>
          </a:p>
          <a:p>
            <a:pPr indent="-298450" lvl="0" marL="457200" rtl="0" algn="l">
              <a:lnSpc>
                <a:spcPct val="100000"/>
              </a:lnSpc>
              <a:spcBef>
                <a:spcPts val="0"/>
              </a:spcBef>
              <a:spcAft>
                <a:spcPts val="0"/>
              </a:spcAft>
              <a:buSzPts val="1100"/>
              <a:buChar char="●"/>
            </a:pPr>
            <a:r>
              <a:rPr lang="en"/>
              <a:t>Psikiyatri, psikoloji, bilgisayar bilimi, sinirbilimi, matematik gibi bir çok bilim dalını bir araya getirebilir.</a:t>
            </a:r>
            <a:endParaRPr/>
          </a:p>
          <a:p>
            <a:pPr indent="-298450" lvl="0" marL="457200" rtl="0" algn="l">
              <a:lnSpc>
                <a:spcPct val="100000"/>
              </a:lnSpc>
              <a:spcBef>
                <a:spcPts val="0"/>
              </a:spcBef>
              <a:spcAft>
                <a:spcPts val="0"/>
              </a:spcAft>
              <a:buSzPts val="1100"/>
              <a:buChar char="●"/>
            </a:pPr>
            <a:r>
              <a:rPr lang="en"/>
              <a:t>Sınırsızbi  potensiyele sahip, genç ve hızla büyümekte olan bi alandır.</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1" name="Google Shape;751;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9" name="Google Shape;759;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321b9211d8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321b9211d8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p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6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1321b9211d8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1321b9211d8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g1321b9211d8_0_4"/>
          <p:cNvGrpSpPr/>
          <p:nvPr/>
        </p:nvGrpSpPr>
        <p:grpSpPr>
          <a:xfrm>
            <a:off x="7343003" y="3409675"/>
            <a:ext cx="1691422" cy="1732548"/>
            <a:chOff x="7343003" y="3409675"/>
            <a:chExt cx="1691422" cy="1732548"/>
          </a:xfrm>
        </p:grpSpPr>
        <p:grpSp>
          <p:nvGrpSpPr>
            <p:cNvPr id="11" name="Google Shape;11;g1321b9211d8_0_4"/>
            <p:cNvGrpSpPr/>
            <p:nvPr/>
          </p:nvGrpSpPr>
          <p:grpSpPr>
            <a:xfrm>
              <a:off x="7343003" y="4453711"/>
              <a:ext cx="316800" cy="688513"/>
              <a:chOff x="7343003" y="4453711"/>
              <a:chExt cx="316800" cy="688513"/>
            </a:xfrm>
          </p:grpSpPr>
          <p:sp>
            <p:nvSpPr>
              <p:cNvPr id="12" name="Google Shape;12;g1321b9211d8_0_4"/>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g1321b9211d8_0_4"/>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g1321b9211d8_0_4"/>
            <p:cNvGrpSpPr/>
            <p:nvPr/>
          </p:nvGrpSpPr>
          <p:grpSpPr>
            <a:xfrm>
              <a:off x="7801210" y="4105700"/>
              <a:ext cx="316800" cy="1036523"/>
              <a:chOff x="7801210" y="4105700"/>
              <a:chExt cx="316800" cy="1036523"/>
            </a:xfrm>
          </p:grpSpPr>
          <p:sp>
            <p:nvSpPr>
              <p:cNvPr id="15" name="Google Shape;15;g1321b9211d8_0_4"/>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g1321b9211d8_0_4"/>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g1321b9211d8_0_4"/>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g1321b9211d8_0_4"/>
            <p:cNvGrpSpPr/>
            <p:nvPr/>
          </p:nvGrpSpPr>
          <p:grpSpPr>
            <a:xfrm>
              <a:off x="8259418" y="3757688"/>
              <a:ext cx="316800" cy="1384535"/>
              <a:chOff x="8259418" y="3757688"/>
              <a:chExt cx="316800" cy="1384535"/>
            </a:xfrm>
          </p:grpSpPr>
          <p:sp>
            <p:nvSpPr>
              <p:cNvPr id="19" name="Google Shape;19;g1321b9211d8_0_4"/>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g1321b9211d8_0_4"/>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g1321b9211d8_0_4"/>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g1321b9211d8_0_4"/>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g1321b9211d8_0_4"/>
            <p:cNvGrpSpPr/>
            <p:nvPr/>
          </p:nvGrpSpPr>
          <p:grpSpPr>
            <a:xfrm>
              <a:off x="8717625" y="3409675"/>
              <a:ext cx="316800" cy="1732548"/>
              <a:chOff x="8717625" y="3409675"/>
              <a:chExt cx="316800" cy="1732548"/>
            </a:xfrm>
          </p:grpSpPr>
          <p:sp>
            <p:nvSpPr>
              <p:cNvPr id="24" name="Google Shape;24;g1321b9211d8_0_4"/>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g1321b9211d8_0_4"/>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g1321b9211d8_0_4"/>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g1321b9211d8_0_4"/>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g1321b9211d8_0_4"/>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g1321b9211d8_0_4"/>
          <p:cNvGrpSpPr/>
          <p:nvPr/>
        </p:nvGrpSpPr>
        <p:grpSpPr>
          <a:xfrm>
            <a:off x="5043503" y="0"/>
            <a:ext cx="3814072" cy="3839102"/>
            <a:chOff x="5043503" y="0"/>
            <a:chExt cx="3814072" cy="3839102"/>
          </a:xfrm>
        </p:grpSpPr>
        <p:sp>
          <p:nvSpPr>
            <p:cNvPr id="30" name="Google Shape;30;g1321b9211d8_0_4"/>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g1321b9211d8_0_4"/>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g1321b9211d8_0_4"/>
            <p:cNvGrpSpPr/>
            <p:nvPr/>
          </p:nvGrpSpPr>
          <p:grpSpPr>
            <a:xfrm>
              <a:off x="7647812" y="2704283"/>
              <a:ext cx="635219" cy="635219"/>
              <a:chOff x="6725724" y="2701260"/>
              <a:chExt cx="1208101" cy="1208100"/>
            </a:xfrm>
          </p:grpSpPr>
          <p:sp>
            <p:nvSpPr>
              <p:cNvPr id="33" name="Google Shape;33;g1321b9211d8_0_4"/>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g1321b9211d8_0_4"/>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g1321b9211d8_0_4"/>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g1321b9211d8_0_4"/>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g1321b9211d8_0_4"/>
            <p:cNvGrpSpPr/>
            <p:nvPr/>
          </p:nvGrpSpPr>
          <p:grpSpPr>
            <a:xfrm>
              <a:off x="7952720" y="179238"/>
              <a:ext cx="873165" cy="873003"/>
              <a:chOff x="7754428" y="208725"/>
              <a:chExt cx="541800" cy="541800"/>
            </a:xfrm>
          </p:grpSpPr>
          <p:sp>
            <p:nvSpPr>
              <p:cNvPr id="38" name="Google Shape;38;g1321b9211d8_0_4"/>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g1321b9211d8_0_4"/>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g1321b9211d8_0_4"/>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g1321b9211d8_0_4"/>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g1321b9211d8_0_4"/>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g1321b9211d8_0_4"/>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g1321b9211d8_0_4"/>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g1321b9211d8_0_4"/>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g1321b9211d8_0_4"/>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g1321b9211d8_0_4"/>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g1321b9211d8_0_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g1321b9211d8_0_136"/>
          <p:cNvGrpSpPr/>
          <p:nvPr/>
        </p:nvGrpSpPr>
        <p:grpSpPr>
          <a:xfrm>
            <a:off x="52" y="4099200"/>
            <a:ext cx="9144036" cy="1044300"/>
            <a:chOff x="52" y="4099200"/>
            <a:chExt cx="9144036" cy="1044300"/>
          </a:xfrm>
        </p:grpSpPr>
        <p:grpSp>
          <p:nvGrpSpPr>
            <p:cNvPr id="143" name="Google Shape;143;g1321b9211d8_0_136"/>
            <p:cNvGrpSpPr/>
            <p:nvPr/>
          </p:nvGrpSpPr>
          <p:grpSpPr>
            <a:xfrm>
              <a:off x="52" y="4309200"/>
              <a:ext cx="231622" cy="834300"/>
              <a:chOff x="2688737" y="4301380"/>
              <a:chExt cx="231900" cy="834300"/>
            </a:xfrm>
          </p:grpSpPr>
          <p:sp>
            <p:nvSpPr>
              <p:cNvPr id="144" name="Google Shape;144;g1321b9211d8_0_136"/>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g1321b9211d8_0_136"/>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g1321b9211d8_0_136"/>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g1321b9211d8_0_136"/>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g1321b9211d8_0_136"/>
            <p:cNvGrpSpPr/>
            <p:nvPr/>
          </p:nvGrpSpPr>
          <p:grpSpPr>
            <a:xfrm>
              <a:off x="371406" y="4099200"/>
              <a:ext cx="231622" cy="1044300"/>
              <a:chOff x="2688737" y="4091380"/>
              <a:chExt cx="231900" cy="1044300"/>
            </a:xfrm>
          </p:grpSpPr>
          <p:sp>
            <p:nvSpPr>
              <p:cNvPr id="149" name="Google Shape;149;g1321b9211d8_0_136"/>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g1321b9211d8_0_136"/>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g1321b9211d8_0_136"/>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g1321b9211d8_0_136"/>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g1321b9211d8_0_136"/>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g1321b9211d8_0_136"/>
            <p:cNvGrpSpPr/>
            <p:nvPr/>
          </p:nvGrpSpPr>
          <p:grpSpPr>
            <a:xfrm>
              <a:off x="742761" y="4309200"/>
              <a:ext cx="231622" cy="834300"/>
              <a:chOff x="2688737" y="4301380"/>
              <a:chExt cx="231900" cy="834300"/>
            </a:xfrm>
          </p:grpSpPr>
          <p:sp>
            <p:nvSpPr>
              <p:cNvPr id="155" name="Google Shape;155;g1321b9211d8_0_136"/>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g1321b9211d8_0_136"/>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g1321b9211d8_0_136"/>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g1321b9211d8_0_136"/>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g1321b9211d8_0_136"/>
            <p:cNvGrpSpPr/>
            <p:nvPr/>
          </p:nvGrpSpPr>
          <p:grpSpPr>
            <a:xfrm>
              <a:off x="1114115" y="4518900"/>
              <a:ext cx="231622" cy="624600"/>
              <a:chOff x="2688737" y="4511080"/>
              <a:chExt cx="231900" cy="624600"/>
            </a:xfrm>
          </p:grpSpPr>
          <p:sp>
            <p:nvSpPr>
              <p:cNvPr id="160" name="Google Shape;160;g1321b9211d8_0_136"/>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g1321b9211d8_0_136"/>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g1321b9211d8_0_136"/>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g1321b9211d8_0_136"/>
            <p:cNvGrpSpPr/>
            <p:nvPr/>
          </p:nvGrpSpPr>
          <p:grpSpPr>
            <a:xfrm>
              <a:off x="1856753" y="4099200"/>
              <a:ext cx="231600" cy="1044300"/>
              <a:chOff x="1856753" y="4099200"/>
              <a:chExt cx="231600" cy="1044300"/>
            </a:xfrm>
          </p:grpSpPr>
          <p:sp>
            <p:nvSpPr>
              <p:cNvPr id="164" name="Google Shape;164;g1321b9211d8_0_136"/>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g1321b9211d8_0_136"/>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g1321b9211d8_0_136"/>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g1321b9211d8_0_136"/>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g1321b9211d8_0_136"/>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g1321b9211d8_0_136"/>
            <p:cNvGrpSpPr/>
            <p:nvPr/>
          </p:nvGrpSpPr>
          <p:grpSpPr>
            <a:xfrm>
              <a:off x="2228107" y="4309200"/>
              <a:ext cx="231600" cy="834300"/>
              <a:chOff x="2228107" y="4309200"/>
              <a:chExt cx="231600" cy="834300"/>
            </a:xfrm>
          </p:grpSpPr>
          <p:sp>
            <p:nvSpPr>
              <p:cNvPr id="170" name="Google Shape;170;g1321b9211d8_0_136"/>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g1321b9211d8_0_136"/>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g1321b9211d8_0_136"/>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g1321b9211d8_0_136"/>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g1321b9211d8_0_136"/>
            <p:cNvGrpSpPr/>
            <p:nvPr/>
          </p:nvGrpSpPr>
          <p:grpSpPr>
            <a:xfrm>
              <a:off x="2599462" y="4518900"/>
              <a:ext cx="231600" cy="624600"/>
              <a:chOff x="2599462" y="4518900"/>
              <a:chExt cx="231600" cy="624600"/>
            </a:xfrm>
          </p:grpSpPr>
          <p:sp>
            <p:nvSpPr>
              <p:cNvPr id="175" name="Google Shape;175;g1321b9211d8_0_136"/>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g1321b9211d8_0_136"/>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g1321b9211d8_0_136"/>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g1321b9211d8_0_136"/>
            <p:cNvGrpSpPr/>
            <p:nvPr/>
          </p:nvGrpSpPr>
          <p:grpSpPr>
            <a:xfrm>
              <a:off x="3342171" y="4099200"/>
              <a:ext cx="231600" cy="1044300"/>
              <a:chOff x="3342171" y="4099200"/>
              <a:chExt cx="231600" cy="1044300"/>
            </a:xfrm>
          </p:grpSpPr>
          <p:sp>
            <p:nvSpPr>
              <p:cNvPr id="179" name="Google Shape;179;g1321b9211d8_0_136"/>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g1321b9211d8_0_136"/>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g1321b9211d8_0_136"/>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g1321b9211d8_0_136"/>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g1321b9211d8_0_136"/>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g1321b9211d8_0_136"/>
            <p:cNvGrpSpPr/>
            <p:nvPr/>
          </p:nvGrpSpPr>
          <p:grpSpPr>
            <a:xfrm>
              <a:off x="3713525" y="4309200"/>
              <a:ext cx="231600" cy="834300"/>
              <a:chOff x="3713525" y="4309200"/>
              <a:chExt cx="231600" cy="834300"/>
            </a:xfrm>
          </p:grpSpPr>
          <p:sp>
            <p:nvSpPr>
              <p:cNvPr id="185" name="Google Shape;185;g1321b9211d8_0_136"/>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g1321b9211d8_0_136"/>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1321b9211d8_0_136"/>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g1321b9211d8_0_136"/>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g1321b9211d8_0_136"/>
            <p:cNvGrpSpPr/>
            <p:nvPr/>
          </p:nvGrpSpPr>
          <p:grpSpPr>
            <a:xfrm>
              <a:off x="1485398" y="4309200"/>
              <a:ext cx="231600" cy="834300"/>
              <a:chOff x="1485398" y="4309200"/>
              <a:chExt cx="231600" cy="834300"/>
            </a:xfrm>
          </p:grpSpPr>
          <p:sp>
            <p:nvSpPr>
              <p:cNvPr id="190" name="Google Shape;190;g1321b9211d8_0_136"/>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g1321b9211d8_0_136"/>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g1321b9211d8_0_136"/>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1321b9211d8_0_136"/>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g1321b9211d8_0_136"/>
            <p:cNvGrpSpPr/>
            <p:nvPr/>
          </p:nvGrpSpPr>
          <p:grpSpPr>
            <a:xfrm>
              <a:off x="4084879" y="4518900"/>
              <a:ext cx="231600" cy="624600"/>
              <a:chOff x="4084879" y="4518900"/>
              <a:chExt cx="231600" cy="624600"/>
            </a:xfrm>
          </p:grpSpPr>
          <p:sp>
            <p:nvSpPr>
              <p:cNvPr id="195" name="Google Shape;195;g1321b9211d8_0_136"/>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g1321b9211d8_0_136"/>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g1321b9211d8_0_136"/>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g1321b9211d8_0_136"/>
            <p:cNvGrpSpPr/>
            <p:nvPr/>
          </p:nvGrpSpPr>
          <p:grpSpPr>
            <a:xfrm>
              <a:off x="2970816" y="4309200"/>
              <a:ext cx="231600" cy="834300"/>
              <a:chOff x="2970816" y="4309200"/>
              <a:chExt cx="231600" cy="834300"/>
            </a:xfrm>
          </p:grpSpPr>
          <p:sp>
            <p:nvSpPr>
              <p:cNvPr id="199" name="Google Shape;199;g1321b9211d8_0_136"/>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1321b9211d8_0_136"/>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g1321b9211d8_0_136"/>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1321b9211d8_0_136"/>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g1321b9211d8_0_136"/>
            <p:cNvGrpSpPr/>
            <p:nvPr/>
          </p:nvGrpSpPr>
          <p:grpSpPr>
            <a:xfrm>
              <a:off x="4456234" y="4309200"/>
              <a:ext cx="231600" cy="834300"/>
              <a:chOff x="4456234" y="4309200"/>
              <a:chExt cx="231600" cy="834300"/>
            </a:xfrm>
          </p:grpSpPr>
          <p:sp>
            <p:nvSpPr>
              <p:cNvPr id="204" name="Google Shape;204;g1321b9211d8_0_136"/>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g1321b9211d8_0_136"/>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g1321b9211d8_0_136"/>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g1321b9211d8_0_136"/>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g1321b9211d8_0_136"/>
            <p:cNvGrpSpPr/>
            <p:nvPr/>
          </p:nvGrpSpPr>
          <p:grpSpPr>
            <a:xfrm>
              <a:off x="4827588" y="4099200"/>
              <a:ext cx="231600" cy="1044300"/>
              <a:chOff x="4827588" y="4099200"/>
              <a:chExt cx="231600" cy="1044300"/>
            </a:xfrm>
          </p:grpSpPr>
          <p:sp>
            <p:nvSpPr>
              <p:cNvPr id="209" name="Google Shape;209;g1321b9211d8_0_136"/>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g1321b9211d8_0_136"/>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g1321b9211d8_0_136"/>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g1321b9211d8_0_136"/>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g1321b9211d8_0_136"/>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g1321b9211d8_0_136"/>
            <p:cNvGrpSpPr/>
            <p:nvPr/>
          </p:nvGrpSpPr>
          <p:grpSpPr>
            <a:xfrm>
              <a:off x="5198943" y="4309200"/>
              <a:ext cx="231600" cy="834300"/>
              <a:chOff x="5198943" y="4309200"/>
              <a:chExt cx="231600" cy="834300"/>
            </a:xfrm>
          </p:grpSpPr>
          <p:sp>
            <p:nvSpPr>
              <p:cNvPr id="215" name="Google Shape;215;g1321b9211d8_0_136"/>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g1321b9211d8_0_136"/>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g1321b9211d8_0_136"/>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g1321b9211d8_0_136"/>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g1321b9211d8_0_136"/>
            <p:cNvGrpSpPr/>
            <p:nvPr/>
          </p:nvGrpSpPr>
          <p:grpSpPr>
            <a:xfrm>
              <a:off x="5570297" y="4518900"/>
              <a:ext cx="231600" cy="624600"/>
              <a:chOff x="5570297" y="4518900"/>
              <a:chExt cx="231600" cy="624600"/>
            </a:xfrm>
          </p:grpSpPr>
          <p:sp>
            <p:nvSpPr>
              <p:cNvPr id="220" name="Google Shape;220;g1321b9211d8_0_136"/>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g1321b9211d8_0_136"/>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1321b9211d8_0_136"/>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g1321b9211d8_0_136"/>
            <p:cNvGrpSpPr/>
            <p:nvPr/>
          </p:nvGrpSpPr>
          <p:grpSpPr>
            <a:xfrm>
              <a:off x="5941652" y="4309200"/>
              <a:ext cx="231600" cy="834300"/>
              <a:chOff x="5941652" y="4309200"/>
              <a:chExt cx="231600" cy="834300"/>
            </a:xfrm>
          </p:grpSpPr>
          <p:sp>
            <p:nvSpPr>
              <p:cNvPr id="224" name="Google Shape;224;g1321b9211d8_0_136"/>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g1321b9211d8_0_136"/>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1321b9211d8_0_136"/>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g1321b9211d8_0_136"/>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g1321b9211d8_0_136"/>
            <p:cNvGrpSpPr/>
            <p:nvPr/>
          </p:nvGrpSpPr>
          <p:grpSpPr>
            <a:xfrm>
              <a:off x="6313006" y="4099200"/>
              <a:ext cx="231600" cy="1044300"/>
              <a:chOff x="6313006" y="4099200"/>
              <a:chExt cx="231600" cy="1044300"/>
            </a:xfrm>
          </p:grpSpPr>
          <p:sp>
            <p:nvSpPr>
              <p:cNvPr id="229" name="Google Shape;229;g1321b9211d8_0_136"/>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g1321b9211d8_0_136"/>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g1321b9211d8_0_136"/>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g1321b9211d8_0_136"/>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g1321b9211d8_0_136"/>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g1321b9211d8_0_136"/>
            <p:cNvGrpSpPr/>
            <p:nvPr/>
          </p:nvGrpSpPr>
          <p:grpSpPr>
            <a:xfrm>
              <a:off x="6684361" y="4309200"/>
              <a:ext cx="231600" cy="834300"/>
              <a:chOff x="6684361" y="4309200"/>
              <a:chExt cx="231600" cy="834300"/>
            </a:xfrm>
          </p:grpSpPr>
          <p:sp>
            <p:nvSpPr>
              <p:cNvPr id="235" name="Google Shape;235;g1321b9211d8_0_136"/>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g1321b9211d8_0_136"/>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g1321b9211d8_0_136"/>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g1321b9211d8_0_136"/>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g1321b9211d8_0_136"/>
            <p:cNvGrpSpPr/>
            <p:nvPr/>
          </p:nvGrpSpPr>
          <p:grpSpPr>
            <a:xfrm>
              <a:off x="7055715" y="4518900"/>
              <a:ext cx="231600" cy="624600"/>
              <a:chOff x="7055715" y="4518900"/>
              <a:chExt cx="231600" cy="624600"/>
            </a:xfrm>
          </p:grpSpPr>
          <p:sp>
            <p:nvSpPr>
              <p:cNvPr id="240" name="Google Shape;240;g1321b9211d8_0_136"/>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g1321b9211d8_0_136"/>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1321b9211d8_0_136"/>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g1321b9211d8_0_136"/>
            <p:cNvGrpSpPr/>
            <p:nvPr/>
          </p:nvGrpSpPr>
          <p:grpSpPr>
            <a:xfrm>
              <a:off x="7798424" y="4099200"/>
              <a:ext cx="231600" cy="1044300"/>
              <a:chOff x="7798424" y="4099200"/>
              <a:chExt cx="231600" cy="1044300"/>
            </a:xfrm>
          </p:grpSpPr>
          <p:sp>
            <p:nvSpPr>
              <p:cNvPr id="244" name="Google Shape;244;g1321b9211d8_0_136"/>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g1321b9211d8_0_136"/>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g1321b9211d8_0_136"/>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1321b9211d8_0_136"/>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1321b9211d8_0_136"/>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g1321b9211d8_0_136"/>
            <p:cNvGrpSpPr/>
            <p:nvPr/>
          </p:nvGrpSpPr>
          <p:grpSpPr>
            <a:xfrm>
              <a:off x="8169779" y="4309200"/>
              <a:ext cx="231600" cy="834300"/>
              <a:chOff x="8169779" y="4309200"/>
              <a:chExt cx="231600" cy="834300"/>
            </a:xfrm>
          </p:grpSpPr>
          <p:sp>
            <p:nvSpPr>
              <p:cNvPr id="250" name="Google Shape;250;g1321b9211d8_0_136"/>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g1321b9211d8_0_136"/>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g1321b9211d8_0_136"/>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g1321b9211d8_0_136"/>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g1321b9211d8_0_136"/>
            <p:cNvGrpSpPr/>
            <p:nvPr/>
          </p:nvGrpSpPr>
          <p:grpSpPr>
            <a:xfrm>
              <a:off x="7427070" y="4309200"/>
              <a:ext cx="231600" cy="834300"/>
              <a:chOff x="7427070" y="4309200"/>
              <a:chExt cx="231600" cy="834300"/>
            </a:xfrm>
          </p:grpSpPr>
          <p:sp>
            <p:nvSpPr>
              <p:cNvPr id="255" name="Google Shape;255;g1321b9211d8_0_136"/>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g1321b9211d8_0_136"/>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g1321b9211d8_0_136"/>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1321b9211d8_0_136"/>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g1321b9211d8_0_136"/>
            <p:cNvGrpSpPr/>
            <p:nvPr/>
          </p:nvGrpSpPr>
          <p:grpSpPr>
            <a:xfrm>
              <a:off x="8541133" y="4518900"/>
              <a:ext cx="231600" cy="624600"/>
              <a:chOff x="8541133" y="4518900"/>
              <a:chExt cx="231600" cy="624600"/>
            </a:xfrm>
          </p:grpSpPr>
          <p:sp>
            <p:nvSpPr>
              <p:cNvPr id="260" name="Google Shape;260;g1321b9211d8_0_136"/>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g1321b9211d8_0_136"/>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g1321b9211d8_0_136"/>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g1321b9211d8_0_136"/>
            <p:cNvGrpSpPr/>
            <p:nvPr/>
          </p:nvGrpSpPr>
          <p:grpSpPr>
            <a:xfrm>
              <a:off x="8912488" y="4309200"/>
              <a:ext cx="231600" cy="834300"/>
              <a:chOff x="8912488" y="4309200"/>
              <a:chExt cx="231600" cy="834300"/>
            </a:xfrm>
          </p:grpSpPr>
          <p:sp>
            <p:nvSpPr>
              <p:cNvPr id="264" name="Google Shape;264;g1321b9211d8_0_136"/>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1321b9211d8_0_136"/>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1321b9211d8_0_136"/>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g1321b9211d8_0_136"/>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g1321b9211d8_0_136"/>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g1321b9211d8_0_136"/>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g1321b9211d8_0_13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g1321b9211d8_0_26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g1321b9211d8_0_44"/>
          <p:cNvGrpSpPr/>
          <p:nvPr/>
        </p:nvGrpSpPr>
        <p:grpSpPr>
          <a:xfrm>
            <a:off x="146769" y="3406"/>
            <a:ext cx="1233215" cy="1384535"/>
            <a:chOff x="146769" y="3406"/>
            <a:chExt cx="1233215" cy="1384535"/>
          </a:xfrm>
        </p:grpSpPr>
        <p:grpSp>
          <p:nvGrpSpPr>
            <p:cNvPr id="51" name="Google Shape;51;g1321b9211d8_0_44"/>
            <p:cNvGrpSpPr/>
            <p:nvPr/>
          </p:nvGrpSpPr>
          <p:grpSpPr>
            <a:xfrm>
              <a:off x="1063183" y="3406"/>
              <a:ext cx="316800" cy="688513"/>
              <a:chOff x="1063183" y="3406"/>
              <a:chExt cx="316800" cy="688513"/>
            </a:xfrm>
          </p:grpSpPr>
          <p:sp>
            <p:nvSpPr>
              <p:cNvPr id="52" name="Google Shape;52;g1321b9211d8_0_44"/>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g1321b9211d8_0_44"/>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g1321b9211d8_0_44"/>
            <p:cNvGrpSpPr/>
            <p:nvPr/>
          </p:nvGrpSpPr>
          <p:grpSpPr>
            <a:xfrm>
              <a:off x="604976" y="3406"/>
              <a:ext cx="316800" cy="1036524"/>
              <a:chOff x="604976" y="3406"/>
              <a:chExt cx="316800" cy="1036524"/>
            </a:xfrm>
          </p:grpSpPr>
          <p:sp>
            <p:nvSpPr>
              <p:cNvPr id="55" name="Google Shape;55;g1321b9211d8_0_44"/>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g1321b9211d8_0_44"/>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g1321b9211d8_0_44"/>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g1321b9211d8_0_44"/>
            <p:cNvGrpSpPr/>
            <p:nvPr/>
          </p:nvGrpSpPr>
          <p:grpSpPr>
            <a:xfrm>
              <a:off x="146769" y="3406"/>
              <a:ext cx="316800" cy="1384535"/>
              <a:chOff x="146769" y="3406"/>
              <a:chExt cx="316800" cy="1384535"/>
            </a:xfrm>
          </p:grpSpPr>
          <p:sp>
            <p:nvSpPr>
              <p:cNvPr id="59" name="Google Shape;59;g1321b9211d8_0_44"/>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g1321b9211d8_0_44"/>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g1321b9211d8_0_44"/>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g1321b9211d8_0_44"/>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g1321b9211d8_0_44"/>
          <p:cNvGrpSpPr/>
          <p:nvPr/>
        </p:nvGrpSpPr>
        <p:grpSpPr>
          <a:xfrm>
            <a:off x="6775084" y="2904008"/>
            <a:ext cx="2186148" cy="2239500"/>
            <a:chOff x="6775084" y="2904008"/>
            <a:chExt cx="2186148" cy="2239500"/>
          </a:xfrm>
        </p:grpSpPr>
        <p:grpSp>
          <p:nvGrpSpPr>
            <p:cNvPr id="64" name="Google Shape;64;g1321b9211d8_0_44"/>
            <p:cNvGrpSpPr/>
            <p:nvPr/>
          </p:nvGrpSpPr>
          <p:grpSpPr>
            <a:xfrm>
              <a:off x="6775084" y="4253708"/>
              <a:ext cx="409500" cy="889800"/>
              <a:chOff x="6775084" y="4253708"/>
              <a:chExt cx="409500" cy="889800"/>
            </a:xfrm>
          </p:grpSpPr>
          <p:sp>
            <p:nvSpPr>
              <p:cNvPr id="65" name="Google Shape;65;g1321b9211d8_0_44"/>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g1321b9211d8_0_44"/>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g1321b9211d8_0_44"/>
            <p:cNvGrpSpPr/>
            <p:nvPr/>
          </p:nvGrpSpPr>
          <p:grpSpPr>
            <a:xfrm>
              <a:off x="7367299" y="3804008"/>
              <a:ext cx="409500" cy="1339500"/>
              <a:chOff x="7367299" y="3804008"/>
              <a:chExt cx="409500" cy="1339500"/>
            </a:xfrm>
          </p:grpSpPr>
          <p:sp>
            <p:nvSpPr>
              <p:cNvPr id="68" name="Google Shape;68;g1321b9211d8_0_44"/>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g1321b9211d8_0_44"/>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g1321b9211d8_0_44"/>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g1321b9211d8_0_44"/>
            <p:cNvGrpSpPr/>
            <p:nvPr/>
          </p:nvGrpSpPr>
          <p:grpSpPr>
            <a:xfrm>
              <a:off x="7959516" y="3354008"/>
              <a:ext cx="409500" cy="1789500"/>
              <a:chOff x="7959516" y="3354008"/>
              <a:chExt cx="409500" cy="1789500"/>
            </a:xfrm>
          </p:grpSpPr>
          <p:sp>
            <p:nvSpPr>
              <p:cNvPr id="72" name="Google Shape;72;g1321b9211d8_0_44"/>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g1321b9211d8_0_44"/>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g1321b9211d8_0_44"/>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g1321b9211d8_0_44"/>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g1321b9211d8_0_44"/>
            <p:cNvGrpSpPr/>
            <p:nvPr/>
          </p:nvGrpSpPr>
          <p:grpSpPr>
            <a:xfrm>
              <a:off x="8551731" y="2904008"/>
              <a:ext cx="409500" cy="2239500"/>
              <a:chOff x="8551731" y="2904008"/>
              <a:chExt cx="409500" cy="2239500"/>
            </a:xfrm>
          </p:grpSpPr>
          <p:sp>
            <p:nvSpPr>
              <p:cNvPr id="77" name="Google Shape;77;g1321b9211d8_0_44"/>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g1321b9211d8_0_44"/>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g1321b9211d8_0_44"/>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g1321b9211d8_0_44"/>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g1321b9211d8_0_44"/>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g1321b9211d8_0_44"/>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g1321b9211d8_0_4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g1321b9211d8_0_79"/>
          <p:cNvGrpSpPr/>
          <p:nvPr/>
        </p:nvGrpSpPr>
        <p:grpSpPr>
          <a:xfrm>
            <a:off x="625966" y="299376"/>
            <a:ext cx="999312" cy="999312"/>
            <a:chOff x="348199" y="179450"/>
            <a:chExt cx="1116300" cy="1116300"/>
          </a:xfrm>
        </p:grpSpPr>
        <p:sp>
          <p:nvSpPr>
            <p:cNvPr id="86" name="Google Shape;86;g1321b9211d8_0_7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g1321b9211d8_0_7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g1321b9211d8_0_7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g1321b9211d8_0_79"/>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g1321b9211d8_0_7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g1321b9211d8_0_86"/>
          <p:cNvGrpSpPr/>
          <p:nvPr/>
        </p:nvGrpSpPr>
        <p:grpSpPr>
          <a:xfrm>
            <a:off x="625966" y="299376"/>
            <a:ext cx="999312" cy="999312"/>
            <a:chOff x="348199" y="179450"/>
            <a:chExt cx="1116300" cy="1116300"/>
          </a:xfrm>
        </p:grpSpPr>
        <p:sp>
          <p:nvSpPr>
            <p:cNvPr id="93" name="Google Shape;93;g1321b9211d8_0_8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g1321b9211d8_0_8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g1321b9211d8_0_8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g1321b9211d8_0_86"/>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g1321b9211d8_0_86"/>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g1321b9211d8_0_8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g1321b9211d8_0_94"/>
          <p:cNvGrpSpPr/>
          <p:nvPr/>
        </p:nvGrpSpPr>
        <p:grpSpPr>
          <a:xfrm>
            <a:off x="625966" y="299376"/>
            <a:ext cx="999312" cy="999312"/>
            <a:chOff x="348199" y="179450"/>
            <a:chExt cx="1116300" cy="1116300"/>
          </a:xfrm>
        </p:grpSpPr>
        <p:sp>
          <p:nvSpPr>
            <p:cNvPr id="101" name="Google Shape;101;g1321b9211d8_0_9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g1321b9211d8_0_9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g1321b9211d8_0_9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g1321b9211d8_0_9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g1321b9211d8_0_100"/>
          <p:cNvGrpSpPr/>
          <p:nvPr/>
        </p:nvGrpSpPr>
        <p:grpSpPr>
          <a:xfrm>
            <a:off x="625966" y="299376"/>
            <a:ext cx="999312" cy="999312"/>
            <a:chOff x="348199" y="179450"/>
            <a:chExt cx="1116300" cy="1116300"/>
          </a:xfrm>
        </p:grpSpPr>
        <p:sp>
          <p:nvSpPr>
            <p:cNvPr id="107" name="Google Shape;107;g1321b9211d8_0_10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g1321b9211d8_0_10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g1321b9211d8_0_100"/>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g1321b9211d8_0_100"/>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g1321b9211d8_0_10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g1321b9211d8_0_107"/>
          <p:cNvGrpSpPr/>
          <p:nvPr/>
        </p:nvGrpSpPr>
        <p:grpSpPr>
          <a:xfrm>
            <a:off x="6866714" y="1306"/>
            <a:ext cx="2267451" cy="2601690"/>
            <a:chOff x="6790514" y="1306"/>
            <a:chExt cx="2267451" cy="2601690"/>
          </a:xfrm>
        </p:grpSpPr>
        <p:grpSp>
          <p:nvGrpSpPr>
            <p:cNvPr id="114" name="Google Shape;114;g1321b9211d8_0_107"/>
            <p:cNvGrpSpPr/>
            <p:nvPr/>
          </p:nvGrpSpPr>
          <p:grpSpPr>
            <a:xfrm>
              <a:off x="7067465" y="1306"/>
              <a:ext cx="1990500" cy="1990200"/>
              <a:chOff x="7067465" y="1306"/>
              <a:chExt cx="1990500" cy="1990200"/>
            </a:xfrm>
          </p:grpSpPr>
          <p:sp>
            <p:nvSpPr>
              <p:cNvPr id="115" name="Google Shape;115;g1321b9211d8_0_107"/>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g1321b9211d8_0_107"/>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g1321b9211d8_0_107"/>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g1321b9211d8_0_107"/>
            <p:cNvGrpSpPr/>
            <p:nvPr/>
          </p:nvGrpSpPr>
          <p:grpSpPr>
            <a:xfrm>
              <a:off x="8207126" y="1807996"/>
              <a:ext cx="795000" cy="795000"/>
              <a:chOff x="8207126" y="1807996"/>
              <a:chExt cx="795000" cy="795000"/>
            </a:xfrm>
          </p:grpSpPr>
          <p:sp>
            <p:nvSpPr>
              <p:cNvPr id="119" name="Google Shape;119;g1321b9211d8_0_107"/>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g1321b9211d8_0_107"/>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g1321b9211d8_0_107"/>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g1321b9211d8_0_107"/>
            <p:cNvGrpSpPr/>
            <p:nvPr/>
          </p:nvGrpSpPr>
          <p:grpSpPr>
            <a:xfrm>
              <a:off x="6790514" y="118857"/>
              <a:ext cx="548700" cy="548700"/>
              <a:chOff x="6790514" y="118857"/>
              <a:chExt cx="548700" cy="548700"/>
            </a:xfrm>
          </p:grpSpPr>
          <p:sp>
            <p:nvSpPr>
              <p:cNvPr id="123" name="Google Shape;123;g1321b9211d8_0_107"/>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g1321b9211d8_0_107"/>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g1321b9211d8_0_107"/>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g1321b9211d8_0_10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g1321b9211d8_0_122"/>
          <p:cNvGrpSpPr/>
          <p:nvPr/>
        </p:nvGrpSpPr>
        <p:grpSpPr>
          <a:xfrm>
            <a:off x="625966" y="299376"/>
            <a:ext cx="999312" cy="999312"/>
            <a:chOff x="348199" y="179450"/>
            <a:chExt cx="1116300" cy="1116300"/>
          </a:xfrm>
        </p:grpSpPr>
        <p:sp>
          <p:nvSpPr>
            <p:cNvPr id="129" name="Google Shape;129;g1321b9211d8_0_122"/>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g1321b9211d8_0_122"/>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g1321b9211d8_0_122"/>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g1321b9211d8_0_122"/>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g1321b9211d8_0_122"/>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g1321b9211d8_0_12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g1321b9211d8_0_130"/>
          <p:cNvGrpSpPr/>
          <p:nvPr/>
        </p:nvGrpSpPr>
        <p:grpSpPr>
          <a:xfrm>
            <a:off x="713373" y="3847119"/>
            <a:ext cx="825392" cy="825392"/>
            <a:chOff x="348199" y="179450"/>
            <a:chExt cx="1116300" cy="1116300"/>
          </a:xfrm>
        </p:grpSpPr>
        <p:sp>
          <p:nvSpPr>
            <p:cNvPr id="137" name="Google Shape;137;g1321b9211d8_0_13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g1321b9211d8_0_13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g1321b9211d8_0_13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g1321b9211d8_0_13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g1321b9211d8_0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g1321b9211d8_0_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g1321b9211d8_0_0"/>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3.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9.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3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3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
          <p:cNvSpPr txBox="1"/>
          <p:nvPr>
            <p:ph type="ctrTitle"/>
          </p:nvPr>
        </p:nvSpPr>
        <p:spPr>
          <a:xfrm>
            <a:off x="734725" y="815125"/>
            <a:ext cx="7297500" cy="2111100"/>
          </a:xfrm>
          <a:prstGeom prst="rect">
            <a:avLst/>
          </a:prstGeom>
          <a:noFill/>
          <a:ln>
            <a:noFill/>
          </a:ln>
        </p:spPr>
        <p:txBody>
          <a:bodyPr anchorCtr="0" anchor="b" bIns="91425" lIns="91425" spcFirstLastPara="1" rIns="91425" wrap="square" tIns="91425">
            <a:noAutofit/>
          </a:bodyPr>
          <a:lstStyle/>
          <a:p>
            <a:pPr indent="0" lvl="0" marL="0" rtl="0" algn="ctr">
              <a:lnSpc>
                <a:spcPct val="90000"/>
              </a:lnSpc>
              <a:spcBef>
                <a:spcPts val="0"/>
              </a:spcBef>
              <a:spcAft>
                <a:spcPts val="0"/>
              </a:spcAft>
              <a:buClr>
                <a:schemeClr val="dk1"/>
              </a:buClr>
              <a:buSzPts val="990"/>
              <a:buFont typeface="Calibri"/>
              <a:buNone/>
            </a:pPr>
            <a:r>
              <a:t/>
            </a:r>
            <a:endParaRPr sz="3680"/>
          </a:p>
          <a:p>
            <a:pPr indent="0" lvl="0" marL="0" rtl="0" algn="ctr">
              <a:lnSpc>
                <a:spcPct val="90000"/>
              </a:lnSpc>
              <a:spcBef>
                <a:spcPts val="0"/>
              </a:spcBef>
              <a:spcAft>
                <a:spcPts val="0"/>
              </a:spcAft>
              <a:buClr>
                <a:schemeClr val="dk1"/>
              </a:buClr>
              <a:buSzPts val="990"/>
              <a:buFont typeface="Calibri"/>
              <a:buNone/>
            </a:pPr>
            <a:r>
              <a:rPr lang="en" sz="3480"/>
              <a:t>Dikkat Eksikliği ve Hiperaktivite Bozukluğu’nda Yeni ve Duyarlı </a:t>
            </a:r>
            <a:endParaRPr sz="3480"/>
          </a:p>
          <a:p>
            <a:pPr indent="0" lvl="0" marL="0" rtl="0" algn="ctr">
              <a:lnSpc>
                <a:spcPct val="90000"/>
              </a:lnSpc>
              <a:spcBef>
                <a:spcPts val="0"/>
              </a:spcBef>
              <a:spcAft>
                <a:spcPts val="0"/>
              </a:spcAft>
              <a:buClr>
                <a:schemeClr val="dk1"/>
              </a:buClr>
              <a:buSzPts val="990"/>
              <a:buFont typeface="Calibri"/>
              <a:buNone/>
            </a:pPr>
            <a:r>
              <a:rPr lang="en" sz="3480"/>
              <a:t>	Bir Tanı Yöntemi Olarak </a:t>
            </a:r>
            <a:br>
              <a:rPr lang="en" sz="3480"/>
            </a:br>
            <a:r>
              <a:rPr lang="en" sz="3480"/>
              <a:t>Makine Öğreniminin Kullanılması</a:t>
            </a:r>
            <a:endParaRPr sz="3480"/>
          </a:p>
        </p:txBody>
      </p:sp>
      <p:sp>
        <p:nvSpPr>
          <p:cNvPr id="278" name="Google Shape;278;p1"/>
          <p:cNvSpPr txBox="1"/>
          <p:nvPr>
            <p:ph idx="1" type="subTitle"/>
          </p:nvPr>
        </p:nvSpPr>
        <p:spPr>
          <a:xfrm>
            <a:off x="499800" y="3377550"/>
            <a:ext cx="8520600" cy="792600"/>
          </a:xfrm>
          <a:prstGeom prst="rect">
            <a:avLst/>
          </a:prstGeom>
          <a:noFill/>
          <a:ln>
            <a:noFill/>
          </a:ln>
        </p:spPr>
        <p:txBody>
          <a:bodyPr anchorCtr="0" anchor="t" bIns="91425" lIns="91425" spcFirstLastPara="1" rIns="91425" wrap="square" tIns="91425">
            <a:normAutofit lnSpcReduction="10000"/>
          </a:bodyPr>
          <a:lstStyle/>
          <a:p>
            <a:pPr indent="0" lvl="0" marL="0" rtl="0" algn="ctr">
              <a:lnSpc>
                <a:spcPct val="90000"/>
              </a:lnSpc>
              <a:spcBef>
                <a:spcPts val="0"/>
              </a:spcBef>
              <a:spcAft>
                <a:spcPts val="0"/>
              </a:spcAft>
              <a:buClr>
                <a:schemeClr val="dk1"/>
              </a:buClr>
              <a:buSzPts val="1800"/>
              <a:buNone/>
            </a:pPr>
            <a:r>
              <a:rPr lang="en"/>
              <a:t>TEZ ÖNERİSİ</a:t>
            </a:r>
            <a:endParaRPr/>
          </a:p>
          <a:p>
            <a:pPr indent="0" lvl="0" marL="0" rtl="0" algn="ctr">
              <a:lnSpc>
                <a:spcPct val="90000"/>
              </a:lnSpc>
              <a:spcBef>
                <a:spcPts val="0"/>
              </a:spcBef>
              <a:spcAft>
                <a:spcPts val="0"/>
              </a:spcAft>
              <a:buClr>
                <a:schemeClr val="dk1"/>
              </a:buClr>
              <a:buSzPts val="1800"/>
              <a:buNone/>
            </a:pPr>
            <a:r>
              <a:rPr lang="en"/>
              <a:t>ASİS.DR. ESRA ÇETİN</a:t>
            </a:r>
            <a:endParaRPr/>
          </a:p>
          <a:p>
            <a:pPr indent="0" lvl="0" marL="0" rtl="0" algn="ctr">
              <a:lnSpc>
                <a:spcPct val="90000"/>
              </a:lnSpc>
              <a:spcBef>
                <a:spcPts val="0"/>
              </a:spcBef>
              <a:spcAft>
                <a:spcPts val="0"/>
              </a:spcAft>
              <a:buClr>
                <a:schemeClr val="dk1"/>
              </a:buClr>
              <a:buSzPts val="1800"/>
              <a:buNone/>
            </a:pPr>
            <a:r>
              <a:rPr lang="en"/>
              <a:t>09.06.2022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10"/>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1296"/>
              <a:buFont typeface="Arial"/>
              <a:buNone/>
            </a:pPr>
            <a:r>
              <a:rPr lang="en"/>
              <a:t>Gerçek Hasta Verisi Toplanması</a:t>
            </a:r>
            <a:endParaRPr/>
          </a:p>
          <a:p>
            <a:pPr indent="0" lvl="0" marL="0" rtl="0" algn="l">
              <a:lnSpc>
                <a:spcPct val="90000"/>
              </a:lnSpc>
              <a:spcBef>
                <a:spcPts val="0"/>
              </a:spcBef>
              <a:spcAft>
                <a:spcPts val="0"/>
              </a:spcAft>
              <a:buClr>
                <a:schemeClr val="dk1"/>
              </a:buClr>
              <a:buSzPts val="3111"/>
              <a:buFont typeface="Calibri"/>
              <a:buNone/>
            </a:pPr>
            <a:r>
              <a:t/>
            </a:r>
            <a:endParaRPr/>
          </a:p>
        </p:txBody>
      </p:sp>
      <p:sp>
        <p:nvSpPr>
          <p:cNvPr id="386" name="Google Shape;386;p10"/>
          <p:cNvSpPr txBox="1"/>
          <p:nvPr>
            <p:ph idx="1" type="body"/>
          </p:nvPr>
        </p:nvSpPr>
        <p:spPr>
          <a:xfrm>
            <a:off x="1696763" y="1961575"/>
            <a:ext cx="327000" cy="426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1200"/>
              </a:spcAft>
              <a:buClr>
                <a:schemeClr val="dk1"/>
              </a:buClr>
              <a:buSzPts val="1800"/>
              <a:buNone/>
            </a:pPr>
            <a:r>
              <a:rPr lang="en" sz="2400"/>
              <a:t>0</a:t>
            </a:r>
            <a:endParaRPr sz="2400"/>
          </a:p>
        </p:txBody>
      </p:sp>
      <p:sp>
        <p:nvSpPr>
          <p:cNvPr id="387" name="Google Shape;387;p10"/>
          <p:cNvSpPr txBox="1"/>
          <p:nvPr>
            <p:ph idx="4294967295" type="body"/>
          </p:nvPr>
        </p:nvSpPr>
        <p:spPr>
          <a:xfrm>
            <a:off x="4982504" y="1814513"/>
            <a:ext cx="3057525" cy="854075"/>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90000"/>
              </a:lnSpc>
              <a:spcBef>
                <a:spcPts val="0"/>
              </a:spcBef>
              <a:spcAft>
                <a:spcPts val="1200"/>
              </a:spcAft>
              <a:buClr>
                <a:schemeClr val="dk1"/>
              </a:buClr>
              <a:buSzPct val="100000"/>
              <a:buNone/>
            </a:pPr>
            <a:r>
              <a:rPr lang="en" sz="1600"/>
              <a:t>Mevcut değerlendirilen kriterin </a:t>
            </a:r>
            <a:r>
              <a:rPr b="1" lang="en" sz="1600"/>
              <a:t>yokluğunu</a:t>
            </a:r>
            <a:r>
              <a:rPr lang="en" sz="1600"/>
              <a:t> ya da mevcut soruya verilen cevabın </a:t>
            </a:r>
            <a:r>
              <a:rPr b="1" lang="en" sz="1600"/>
              <a:t>hayır</a:t>
            </a:r>
            <a:r>
              <a:rPr lang="en" sz="1600"/>
              <a:t> olduğunu temsil eder.</a:t>
            </a:r>
            <a:endParaRPr sz="1600"/>
          </a:p>
        </p:txBody>
      </p:sp>
      <p:sp>
        <p:nvSpPr>
          <p:cNvPr id="388" name="Google Shape;388;p10"/>
          <p:cNvSpPr txBox="1"/>
          <p:nvPr>
            <p:ph idx="4294967295" type="body"/>
          </p:nvPr>
        </p:nvSpPr>
        <p:spPr>
          <a:xfrm>
            <a:off x="4982504" y="2780100"/>
            <a:ext cx="3057525" cy="854075"/>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90000"/>
              </a:lnSpc>
              <a:spcBef>
                <a:spcPts val="0"/>
              </a:spcBef>
              <a:spcAft>
                <a:spcPts val="1200"/>
              </a:spcAft>
              <a:buClr>
                <a:schemeClr val="dk1"/>
              </a:buClr>
              <a:buSzPct val="100000"/>
              <a:buNone/>
            </a:pPr>
            <a:r>
              <a:rPr lang="en" sz="1600"/>
              <a:t>Mevcut değerlendirilen kriterin </a:t>
            </a:r>
            <a:r>
              <a:rPr b="1" lang="en" sz="1600"/>
              <a:t>varlığını</a:t>
            </a:r>
            <a:r>
              <a:rPr lang="en" sz="1600"/>
              <a:t> ya da mevcut soruya verilen cevabın </a:t>
            </a:r>
            <a:r>
              <a:rPr b="1" lang="en" sz="1600"/>
              <a:t>evet</a:t>
            </a:r>
            <a:r>
              <a:rPr lang="en" sz="1600"/>
              <a:t> olduğunu temsil eder.</a:t>
            </a:r>
            <a:endParaRPr sz="1600"/>
          </a:p>
        </p:txBody>
      </p:sp>
      <p:cxnSp>
        <p:nvCxnSpPr>
          <p:cNvPr id="389" name="Google Shape;389;p10"/>
          <p:cNvCxnSpPr/>
          <p:nvPr/>
        </p:nvCxnSpPr>
        <p:spPr>
          <a:xfrm>
            <a:off x="2542478" y="2174875"/>
            <a:ext cx="2352907" cy="0"/>
          </a:xfrm>
          <a:prstGeom prst="straightConnector1">
            <a:avLst/>
          </a:prstGeom>
          <a:noFill/>
          <a:ln cap="flat" cmpd="sng" w="28575">
            <a:solidFill>
              <a:schemeClr val="dk2"/>
            </a:solidFill>
            <a:prstDash val="solid"/>
            <a:round/>
            <a:headEnd len="sm" w="sm" type="none"/>
            <a:tailEnd len="med" w="med" type="triangle"/>
          </a:ln>
        </p:spPr>
      </p:cxnSp>
      <p:cxnSp>
        <p:nvCxnSpPr>
          <p:cNvPr id="390" name="Google Shape;390;p10"/>
          <p:cNvCxnSpPr/>
          <p:nvPr/>
        </p:nvCxnSpPr>
        <p:spPr>
          <a:xfrm>
            <a:off x="2542478" y="3095625"/>
            <a:ext cx="2241395" cy="0"/>
          </a:xfrm>
          <a:prstGeom prst="straightConnector1">
            <a:avLst/>
          </a:prstGeom>
          <a:noFill/>
          <a:ln cap="flat" cmpd="sng" w="28575">
            <a:solidFill>
              <a:schemeClr val="dk2"/>
            </a:solidFill>
            <a:prstDash val="solid"/>
            <a:round/>
            <a:headEnd len="sm" w="sm" type="none"/>
            <a:tailEnd len="med" w="med" type="triangle"/>
          </a:ln>
        </p:spPr>
      </p:cxnSp>
      <p:sp>
        <p:nvSpPr>
          <p:cNvPr id="391" name="Google Shape;391;p10"/>
          <p:cNvSpPr txBox="1"/>
          <p:nvPr/>
        </p:nvSpPr>
        <p:spPr>
          <a:xfrm>
            <a:off x="1711216" y="2800318"/>
            <a:ext cx="327000" cy="4266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1200"/>
              </a:spcAft>
              <a:buClr>
                <a:schemeClr val="dk1"/>
              </a:buClr>
              <a:buSzPts val="1800"/>
              <a:buFont typeface="Arial"/>
              <a:buNone/>
            </a:pPr>
            <a:r>
              <a:rPr b="0" i="0" lang="en" sz="2400" u="none" cap="none" strike="noStrike">
                <a:solidFill>
                  <a:schemeClr val="dk1"/>
                </a:solidFill>
                <a:latin typeface="Calibri"/>
                <a:ea typeface="Calibri"/>
                <a:cs typeface="Calibri"/>
                <a:sym typeface="Calibri"/>
              </a:rPr>
              <a:t>1</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11"/>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Clr>
                <a:schemeClr val="dk1"/>
              </a:buClr>
              <a:buSzPct val="46300"/>
              <a:buFont typeface="Arial"/>
              <a:buNone/>
            </a:pPr>
            <a:r>
              <a:rPr lang="en"/>
              <a:t>Gerçek Hasta Verisi Toplanması</a:t>
            </a:r>
            <a:endParaRPr/>
          </a:p>
          <a:p>
            <a:pPr indent="0" lvl="0" marL="0" rtl="0" algn="l">
              <a:lnSpc>
                <a:spcPct val="90000"/>
              </a:lnSpc>
              <a:spcBef>
                <a:spcPts val="0"/>
              </a:spcBef>
              <a:spcAft>
                <a:spcPts val="0"/>
              </a:spcAft>
              <a:buClr>
                <a:schemeClr val="dk1"/>
              </a:buClr>
              <a:buSzPct val="46300"/>
              <a:buFont typeface="Arial"/>
              <a:buNone/>
            </a:pPr>
            <a:r>
              <a:t/>
            </a:r>
            <a:endParaRPr/>
          </a:p>
          <a:p>
            <a:pPr indent="0" lvl="0" marL="0" rtl="0" algn="l">
              <a:lnSpc>
                <a:spcPct val="90000"/>
              </a:lnSpc>
              <a:spcBef>
                <a:spcPts val="0"/>
              </a:spcBef>
              <a:spcAft>
                <a:spcPts val="0"/>
              </a:spcAft>
              <a:buClr>
                <a:schemeClr val="dk1"/>
              </a:buClr>
              <a:buSzPct val="111111"/>
              <a:buFont typeface="Calibri"/>
              <a:buNone/>
            </a:pPr>
            <a:r>
              <a:t/>
            </a:r>
            <a:endParaRPr/>
          </a:p>
        </p:txBody>
      </p:sp>
      <p:sp>
        <p:nvSpPr>
          <p:cNvPr id="397" name="Google Shape;397;p11"/>
          <p:cNvSpPr txBox="1"/>
          <p:nvPr>
            <p:ph idx="1" type="body"/>
          </p:nvPr>
        </p:nvSpPr>
        <p:spPr>
          <a:xfrm>
            <a:off x="311700" y="1152475"/>
            <a:ext cx="8520600" cy="5022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1200"/>
              </a:spcAft>
              <a:buClr>
                <a:schemeClr val="dk1"/>
              </a:buClr>
              <a:buSzPts val="2571"/>
              <a:buNone/>
            </a:pPr>
            <a:r>
              <a:rPr lang="en"/>
              <a:t>Örnek Hasta Verisi</a:t>
            </a:r>
            <a:endParaRPr/>
          </a:p>
        </p:txBody>
      </p:sp>
      <p:graphicFrame>
        <p:nvGraphicFramePr>
          <p:cNvPr id="398" name="Google Shape;398;p11"/>
          <p:cNvGraphicFramePr/>
          <p:nvPr/>
        </p:nvGraphicFramePr>
        <p:xfrm>
          <a:off x="390975" y="1654675"/>
          <a:ext cx="3000000" cy="3000000"/>
        </p:xfrm>
        <a:graphic>
          <a:graphicData uri="http://schemas.openxmlformats.org/drawingml/2006/table">
            <a:tbl>
              <a:tblPr>
                <a:noFill/>
                <a:tableStyleId>{38A4823E-A54D-437D-8B60-D5A9DBBDDE66}</a:tableStyleId>
              </a:tblPr>
              <a:tblGrid>
                <a:gridCol w="672225"/>
                <a:gridCol w="2336700"/>
              </a:tblGrid>
              <a:tr h="485200">
                <a:tc>
                  <a:txBody>
                    <a:bodyPr/>
                    <a:lstStyle/>
                    <a:p>
                      <a:pPr indent="0" lvl="0" marL="0" marR="0" rtl="0" algn="l">
                        <a:spcBef>
                          <a:spcPts val="0"/>
                        </a:spcBef>
                        <a:spcAft>
                          <a:spcPts val="0"/>
                        </a:spcAft>
                        <a:buClr>
                          <a:schemeClr val="dk1"/>
                        </a:buClr>
                        <a:buSzPts val="1200"/>
                        <a:buFont typeface="Calibri"/>
                        <a:buNone/>
                      </a:pPr>
                      <a:r>
                        <a:rPr lang="en" sz="1200" u="none" cap="none" strike="noStrike"/>
                        <a:t>Kriter No</a:t>
                      </a:r>
                      <a:endParaRPr sz="1200" u="none" cap="none" strike="noStrike"/>
                    </a:p>
                  </a:txBody>
                  <a:tcPr marT="91425" marB="91425" marR="91425" marL="91425">
                    <a:solidFill>
                      <a:srgbClr val="D9EAD3"/>
                    </a:solidFill>
                  </a:tcPr>
                </a:tc>
                <a:tc>
                  <a:txBody>
                    <a:bodyPr/>
                    <a:lstStyle/>
                    <a:p>
                      <a:pPr indent="0" lvl="0" marL="0" marR="0" rtl="0" algn="l">
                        <a:spcBef>
                          <a:spcPts val="0"/>
                        </a:spcBef>
                        <a:spcAft>
                          <a:spcPts val="0"/>
                        </a:spcAft>
                        <a:buClr>
                          <a:schemeClr val="dk1"/>
                        </a:buClr>
                        <a:buSzPts val="1200"/>
                        <a:buFont typeface="Calibri"/>
                        <a:buNone/>
                      </a:pPr>
                      <a:r>
                        <a:rPr lang="en" sz="1200" u="none" cap="none" strike="noStrike"/>
                        <a:t>Kriter</a:t>
                      </a:r>
                      <a:endParaRPr sz="1200" u="none" cap="none" strike="noStrike"/>
                    </a:p>
                  </a:txBody>
                  <a:tcPr marT="91425" marB="91425" marR="91425" marL="91425">
                    <a:solidFill>
                      <a:srgbClr val="D9EAD3"/>
                    </a:solidFill>
                  </a:tcPr>
                </a:tc>
              </a:tr>
              <a:tr h="485200">
                <a:tc>
                  <a:txBody>
                    <a:bodyPr/>
                    <a:lstStyle/>
                    <a:p>
                      <a:pPr indent="0" lvl="0" marL="0" marR="0" rtl="0" algn="ctr">
                        <a:spcBef>
                          <a:spcPts val="0"/>
                        </a:spcBef>
                        <a:spcAft>
                          <a:spcPts val="0"/>
                        </a:spcAft>
                        <a:buClr>
                          <a:schemeClr val="dk1"/>
                        </a:buClr>
                        <a:buSzPts val="1200"/>
                        <a:buFont typeface="Calibri"/>
                        <a:buNone/>
                      </a:pPr>
                      <a:r>
                        <a:rPr lang="en" sz="1200" u="none" cap="none" strike="noStrike"/>
                        <a:t>1</a:t>
                      </a:r>
                      <a:endParaRPr sz="1200" u="none" cap="none" strike="noStrike"/>
                    </a:p>
                  </a:txBody>
                  <a:tcPr marT="91425" marB="91425" marR="91425" marL="91425">
                    <a:solidFill>
                      <a:srgbClr val="D9EAD3"/>
                    </a:solidFill>
                  </a:tcPr>
                </a:tc>
                <a:tc>
                  <a:txBody>
                    <a:bodyPr/>
                    <a:lstStyle/>
                    <a:p>
                      <a:pPr indent="0" lvl="0" marL="0" marR="0" rtl="0" algn="l">
                        <a:spcBef>
                          <a:spcPts val="0"/>
                        </a:spcBef>
                        <a:spcAft>
                          <a:spcPts val="0"/>
                        </a:spcAft>
                        <a:buClr>
                          <a:schemeClr val="dk1"/>
                        </a:buClr>
                        <a:buSzPts val="1200"/>
                        <a:buFont typeface="Calibri"/>
                        <a:buNone/>
                      </a:pPr>
                      <a:r>
                        <a:rPr lang="en" sz="1200" u="none" cap="none" strike="noStrike"/>
                        <a:t>Hayallere dalar.</a:t>
                      </a:r>
                      <a:endParaRPr sz="1200" u="none" cap="none" strike="noStrike"/>
                    </a:p>
                  </a:txBody>
                  <a:tcPr marT="91425" marB="91425" marR="91425" marL="91425">
                    <a:solidFill>
                      <a:srgbClr val="CFE2F3"/>
                    </a:solidFill>
                  </a:tcPr>
                </a:tc>
              </a:tr>
              <a:tr h="485200">
                <a:tc>
                  <a:txBody>
                    <a:bodyPr/>
                    <a:lstStyle/>
                    <a:p>
                      <a:pPr indent="0" lvl="0" marL="0" marR="0" rtl="0" algn="ctr">
                        <a:spcBef>
                          <a:spcPts val="0"/>
                        </a:spcBef>
                        <a:spcAft>
                          <a:spcPts val="0"/>
                        </a:spcAft>
                        <a:buClr>
                          <a:schemeClr val="dk1"/>
                        </a:buClr>
                        <a:buSzPts val="1200"/>
                        <a:buFont typeface="Calibri"/>
                        <a:buNone/>
                      </a:pPr>
                      <a:r>
                        <a:rPr lang="en" sz="1200" u="none" cap="none" strike="noStrike"/>
                        <a:t>2</a:t>
                      </a:r>
                      <a:endParaRPr sz="1200" u="none" cap="none" strike="noStrike"/>
                    </a:p>
                  </a:txBody>
                  <a:tcPr marT="91425" marB="91425" marR="91425" marL="91425">
                    <a:solidFill>
                      <a:srgbClr val="D9EAD3"/>
                    </a:solidFill>
                  </a:tcPr>
                </a:tc>
                <a:tc>
                  <a:txBody>
                    <a:bodyPr/>
                    <a:lstStyle/>
                    <a:p>
                      <a:pPr indent="0" lvl="0" marL="0" marR="0" rtl="0" algn="l">
                        <a:spcBef>
                          <a:spcPts val="0"/>
                        </a:spcBef>
                        <a:spcAft>
                          <a:spcPts val="0"/>
                        </a:spcAft>
                        <a:buClr>
                          <a:schemeClr val="dk1"/>
                        </a:buClr>
                        <a:buSzPts val="1200"/>
                        <a:buFont typeface="Calibri"/>
                        <a:buNone/>
                      </a:pPr>
                      <a:r>
                        <a:rPr lang="en" sz="1200" u="none" cap="none" strike="noStrike"/>
                        <a:t>Kıpır kıpırdır, tez canlıdır.</a:t>
                      </a:r>
                      <a:endParaRPr sz="1200" u="none" cap="none" strike="noStrike"/>
                    </a:p>
                  </a:txBody>
                  <a:tcPr marT="91425" marB="91425" marR="91425" marL="91425">
                    <a:solidFill>
                      <a:srgbClr val="CFE2F3"/>
                    </a:solidFill>
                  </a:tcPr>
                </a:tc>
              </a:tr>
              <a:tr h="485200">
                <a:tc>
                  <a:txBody>
                    <a:bodyPr/>
                    <a:lstStyle/>
                    <a:p>
                      <a:pPr indent="0" lvl="0" marL="0" marR="0" rtl="0" algn="ctr">
                        <a:spcBef>
                          <a:spcPts val="0"/>
                        </a:spcBef>
                        <a:spcAft>
                          <a:spcPts val="0"/>
                        </a:spcAft>
                        <a:buClr>
                          <a:schemeClr val="dk1"/>
                        </a:buClr>
                        <a:buSzPts val="1200"/>
                        <a:buFont typeface="Calibri"/>
                        <a:buNone/>
                      </a:pPr>
                      <a:r>
                        <a:rPr lang="en" sz="1200" u="none" cap="none" strike="noStrike"/>
                        <a:t>3</a:t>
                      </a:r>
                      <a:endParaRPr sz="1200" u="none" cap="none" strike="noStrike"/>
                    </a:p>
                  </a:txBody>
                  <a:tcPr marT="91425" marB="91425" marR="91425" marL="91425">
                    <a:solidFill>
                      <a:srgbClr val="D9EAD3"/>
                    </a:solidFill>
                  </a:tcPr>
                </a:tc>
                <a:tc>
                  <a:txBody>
                    <a:bodyPr/>
                    <a:lstStyle/>
                    <a:p>
                      <a:pPr indent="0" lvl="0" marL="0" marR="0" rtl="0" algn="l">
                        <a:spcBef>
                          <a:spcPts val="0"/>
                        </a:spcBef>
                        <a:spcAft>
                          <a:spcPts val="0"/>
                        </a:spcAft>
                        <a:buClr>
                          <a:schemeClr val="dk1"/>
                        </a:buClr>
                        <a:buSzPts val="1200"/>
                        <a:buFont typeface="Calibri"/>
                        <a:buNone/>
                      </a:pPr>
                      <a:r>
                        <a:rPr lang="en" sz="1200" u="none" cap="none" strike="noStrike"/>
                        <a:t>Utangaçtır.</a:t>
                      </a:r>
                      <a:endParaRPr sz="1200" u="none" cap="none" strike="noStrike"/>
                    </a:p>
                  </a:txBody>
                  <a:tcPr marT="91425" marB="91425" marR="91425" marL="91425">
                    <a:solidFill>
                      <a:srgbClr val="CFE2F3"/>
                    </a:solidFill>
                  </a:tcPr>
                </a:tc>
              </a:tr>
              <a:tr h="485200">
                <a:tc>
                  <a:txBody>
                    <a:bodyPr/>
                    <a:lstStyle/>
                    <a:p>
                      <a:pPr indent="0" lvl="0" marL="0" marR="0" rtl="0" algn="ctr">
                        <a:spcBef>
                          <a:spcPts val="0"/>
                        </a:spcBef>
                        <a:spcAft>
                          <a:spcPts val="0"/>
                        </a:spcAft>
                        <a:buClr>
                          <a:schemeClr val="dk1"/>
                        </a:buClr>
                        <a:buSzPts val="1200"/>
                        <a:buFont typeface="Calibri"/>
                        <a:buNone/>
                      </a:pPr>
                      <a:r>
                        <a:rPr lang="en" sz="1200" u="none" cap="none" strike="noStrike"/>
                        <a:t>4</a:t>
                      </a:r>
                      <a:endParaRPr sz="1200" u="none" cap="none" strike="noStrike"/>
                    </a:p>
                  </a:txBody>
                  <a:tcPr marT="91425" marB="91425" marR="91425" marL="91425">
                    <a:solidFill>
                      <a:srgbClr val="D9EAD3"/>
                    </a:solidFill>
                  </a:tcPr>
                </a:tc>
                <a:tc>
                  <a:txBody>
                    <a:bodyPr/>
                    <a:lstStyle/>
                    <a:p>
                      <a:pPr indent="0" lvl="0" marL="0" marR="0" rtl="0" algn="l">
                        <a:spcBef>
                          <a:spcPts val="0"/>
                        </a:spcBef>
                        <a:spcAft>
                          <a:spcPts val="0"/>
                        </a:spcAft>
                        <a:buClr>
                          <a:schemeClr val="dk1"/>
                        </a:buClr>
                        <a:buSzPts val="1200"/>
                        <a:buFont typeface="Calibri"/>
                        <a:buNone/>
                      </a:pPr>
                      <a:r>
                        <a:rPr lang="en" sz="1200" u="none" cap="none" strike="noStrike"/>
                        <a:t>Başladığı bir işin sonunu getiremez.</a:t>
                      </a:r>
                      <a:endParaRPr sz="1200" u="none" cap="none" strike="noStrike"/>
                    </a:p>
                  </a:txBody>
                  <a:tcPr marT="91425" marB="91425" marR="91425" marL="91425">
                    <a:solidFill>
                      <a:srgbClr val="CFE2F3"/>
                    </a:solidFill>
                  </a:tcPr>
                </a:tc>
              </a:tr>
              <a:tr h="485200">
                <a:tc>
                  <a:txBody>
                    <a:bodyPr/>
                    <a:lstStyle/>
                    <a:p>
                      <a:pPr indent="0" lvl="0" marL="0" marR="0" rtl="0" algn="ctr">
                        <a:spcBef>
                          <a:spcPts val="0"/>
                        </a:spcBef>
                        <a:spcAft>
                          <a:spcPts val="0"/>
                        </a:spcAft>
                        <a:buClr>
                          <a:schemeClr val="dk1"/>
                        </a:buClr>
                        <a:buSzPts val="1200"/>
                        <a:buFont typeface="Calibri"/>
                        <a:buNone/>
                      </a:pPr>
                      <a:r>
                        <a:rPr lang="en" sz="1200" u="none" cap="none" strike="noStrike"/>
                        <a:t>5</a:t>
                      </a:r>
                      <a:endParaRPr sz="1200" u="none" cap="none" strike="noStrike"/>
                    </a:p>
                  </a:txBody>
                  <a:tcPr marT="91425" marB="91425" marR="91425" marL="91425">
                    <a:solidFill>
                      <a:srgbClr val="D9EAD3"/>
                    </a:solidFill>
                  </a:tcPr>
                </a:tc>
                <a:tc>
                  <a:txBody>
                    <a:bodyPr/>
                    <a:lstStyle/>
                    <a:p>
                      <a:pPr indent="0" lvl="0" marL="0" marR="0" rtl="0" algn="l">
                        <a:spcBef>
                          <a:spcPts val="0"/>
                        </a:spcBef>
                        <a:spcAft>
                          <a:spcPts val="0"/>
                        </a:spcAft>
                        <a:buClr>
                          <a:schemeClr val="dk1"/>
                        </a:buClr>
                        <a:buSzPts val="1200"/>
                        <a:buFont typeface="Calibri"/>
                        <a:buNone/>
                      </a:pPr>
                      <a:r>
                        <a:rPr lang="en" sz="1200" u="none" cap="none" strike="noStrike"/>
                        <a:t>Dikkati kolay dağılır ya da uzun süre dikkatini toplayamaz.</a:t>
                      </a:r>
                      <a:endParaRPr sz="1200" u="none" cap="none" strike="noStrike"/>
                    </a:p>
                  </a:txBody>
                  <a:tcPr marT="91425" marB="91425" marR="91425" marL="91425">
                    <a:solidFill>
                      <a:srgbClr val="CFE2F3"/>
                    </a:solidFill>
                  </a:tcPr>
                </a:tc>
              </a:tr>
            </a:tbl>
          </a:graphicData>
        </a:graphic>
      </p:graphicFrame>
      <p:graphicFrame>
        <p:nvGraphicFramePr>
          <p:cNvPr id="399" name="Google Shape;399;p11"/>
          <p:cNvGraphicFramePr/>
          <p:nvPr/>
        </p:nvGraphicFramePr>
        <p:xfrm>
          <a:off x="5885975" y="695800"/>
          <a:ext cx="3000000" cy="3000000"/>
        </p:xfrm>
        <a:graphic>
          <a:graphicData uri="http://schemas.openxmlformats.org/drawingml/2006/table">
            <a:tbl>
              <a:tblPr>
                <a:noFill/>
                <a:tableStyleId>{38A4823E-A54D-437D-8B60-D5A9DBBDDE66}</a:tableStyleId>
              </a:tblPr>
              <a:tblGrid>
                <a:gridCol w="581500"/>
                <a:gridCol w="439075"/>
                <a:gridCol w="439075"/>
                <a:gridCol w="439075"/>
                <a:gridCol w="439075"/>
                <a:gridCol w="439075"/>
              </a:tblGrid>
              <a:tr h="477850">
                <a:tc>
                  <a:txBody>
                    <a:bodyPr/>
                    <a:lstStyle/>
                    <a:p>
                      <a:pPr indent="0" lvl="0" marL="0" marR="0" rtl="0" algn="l">
                        <a:spcBef>
                          <a:spcPts val="0"/>
                        </a:spcBef>
                        <a:spcAft>
                          <a:spcPts val="0"/>
                        </a:spcAft>
                        <a:buClr>
                          <a:schemeClr val="dk1"/>
                        </a:buClr>
                        <a:buSzPts val="1200"/>
                        <a:buFont typeface="Calibri"/>
                        <a:buNone/>
                      </a:pPr>
                      <a:r>
                        <a:t/>
                      </a:r>
                      <a:endParaRPr sz="1200" u="none" cap="none" strike="noStrike"/>
                    </a:p>
                  </a:txBody>
                  <a:tcPr marT="91425" marB="91425" marR="91425" marL="91425"/>
                </a:tc>
                <a:tc gridSpan="5">
                  <a:txBody>
                    <a:bodyPr/>
                    <a:lstStyle/>
                    <a:p>
                      <a:pPr indent="0" lvl="0" marL="0" marR="0" rtl="0" algn="ctr">
                        <a:spcBef>
                          <a:spcPts val="0"/>
                        </a:spcBef>
                        <a:spcAft>
                          <a:spcPts val="0"/>
                        </a:spcAft>
                        <a:buClr>
                          <a:schemeClr val="dk1"/>
                        </a:buClr>
                        <a:buSzPts val="1350"/>
                        <a:buFont typeface="Calibri"/>
                        <a:buNone/>
                      </a:pPr>
                      <a:r>
                        <a:rPr lang="en" sz="1350" u="none" cap="none" strike="noStrike"/>
                        <a:t>Kriterler</a:t>
                      </a:r>
                      <a:endParaRPr sz="1350" u="none" cap="none" strike="noStrike"/>
                    </a:p>
                  </a:txBody>
                  <a:tcPr marT="91425" marB="91425" marR="91425" marL="91425">
                    <a:solidFill>
                      <a:srgbClr val="D9EAD3"/>
                    </a:solidFill>
                  </a:tcPr>
                </a:tc>
                <a:tc hMerge="1"/>
                <a:tc hMerge="1"/>
                <a:tc hMerge="1"/>
                <a:tc hMerge="1"/>
              </a:tr>
              <a:tr h="550550">
                <a:tc>
                  <a:txBody>
                    <a:bodyPr/>
                    <a:lstStyle/>
                    <a:p>
                      <a:pPr indent="0" lvl="0" marL="0" marR="0" rtl="0" algn="l">
                        <a:spcBef>
                          <a:spcPts val="0"/>
                        </a:spcBef>
                        <a:spcAft>
                          <a:spcPts val="0"/>
                        </a:spcAft>
                        <a:buClr>
                          <a:schemeClr val="dk1"/>
                        </a:buClr>
                        <a:buSzPts val="1200"/>
                        <a:buFont typeface="Calibri"/>
                        <a:buNone/>
                      </a:pPr>
                      <a:r>
                        <a:rPr lang="en" sz="1200" u="none" cap="none" strike="noStrike"/>
                        <a:t>Hasta No</a:t>
                      </a:r>
                      <a:endParaRPr sz="1200" u="none" cap="none" strike="noStrike"/>
                    </a:p>
                  </a:txBody>
                  <a:tcPr marT="91425" marB="91425" marR="91425" marL="91425">
                    <a:solidFill>
                      <a:srgbClr val="FCE5CD"/>
                    </a:solidFill>
                  </a:tcPr>
                </a:tc>
                <a:tc>
                  <a:txBody>
                    <a:bodyPr/>
                    <a:lstStyle/>
                    <a:p>
                      <a:pPr indent="0" lvl="0" marL="0" marR="0" rtl="0" algn="ctr">
                        <a:spcBef>
                          <a:spcPts val="0"/>
                        </a:spcBef>
                        <a:spcAft>
                          <a:spcPts val="0"/>
                        </a:spcAft>
                        <a:buClr>
                          <a:schemeClr val="dk1"/>
                        </a:buClr>
                        <a:buSzPts val="1350"/>
                        <a:buFont typeface="Calibri"/>
                        <a:buNone/>
                      </a:pPr>
                      <a:r>
                        <a:rPr lang="en" sz="1350" u="none" cap="none" strike="noStrike"/>
                        <a:t>1</a:t>
                      </a:r>
                      <a:endParaRPr sz="1350" u="none" cap="none" strike="noStrike"/>
                    </a:p>
                  </a:txBody>
                  <a:tcPr marT="91425" marB="91425" marR="91425" marL="91425">
                    <a:solidFill>
                      <a:srgbClr val="D9EAD3"/>
                    </a:solidFill>
                  </a:tcPr>
                </a:tc>
                <a:tc>
                  <a:txBody>
                    <a:bodyPr/>
                    <a:lstStyle/>
                    <a:p>
                      <a:pPr indent="0" lvl="0" marL="0" marR="0" rtl="0" algn="ctr">
                        <a:spcBef>
                          <a:spcPts val="0"/>
                        </a:spcBef>
                        <a:spcAft>
                          <a:spcPts val="0"/>
                        </a:spcAft>
                        <a:buClr>
                          <a:schemeClr val="dk1"/>
                        </a:buClr>
                        <a:buSzPts val="1350"/>
                        <a:buFont typeface="Calibri"/>
                        <a:buNone/>
                      </a:pPr>
                      <a:r>
                        <a:rPr lang="en" sz="1350" u="none" cap="none" strike="noStrike"/>
                        <a:t>2</a:t>
                      </a:r>
                      <a:endParaRPr sz="1350" u="none" cap="none" strike="noStrike"/>
                    </a:p>
                  </a:txBody>
                  <a:tcPr marT="91425" marB="91425" marR="91425" marL="91425">
                    <a:solidFill>
                      <a:srgbClr val="D9EAD3"/>
                    </a:solidFill>
                  </a:tcPr>
                </a:tc>
                <a:tc>
                  <a:txBody>
                    <a:bodyPr/>
                    <a:lstStyle/>
                    <a:p>
                      <a:pPr indent="0" lvl="0" marL="0" marR="0" rtl="0" algn="ctr">
                        <a:spcBef>
                          <a:spcPts val="0"/>
                        </a:spcBef>
                        <a:spcAft>
                          <a:spcPts val="0"/>
                        </a:spcAft>
                        <a:buClr>
                          <a:schemeClr val="dk1"/>
                        </a:buClr>
                        <a:buSzPts val="1350"/>
                        <a:buFont typeface="Calibri"/>
                        <a:buNone/>
                      </a:pPr>
                      <a:r>
                        <a:rPr lang="en" sz="1350" u="none" cap="none" strike="noStrike"/>
                        <a:t>3</a:t>
                      </a:r>
                      <a:endParaRPr sz="1350" u="none" cap="none" strike="noStrike"/>
                    </a:p>
                  </a:txBody>
                  <a:tcPr marT="91425" marB="91425" marR="91425" marL="91425">
                    <a:solidFill>
                      <a:srgbClr val="D9EAD3"/>
                    </a:solidFill>
                  </a:tcPr>
                </a:tc>
                <a:tc>
                  <a:txBody>
                    <a:bodyPr/>
                    <a:lstStyle/>
                    <a:p>
                      <a:pPr indent="0" lvl="0" marL="0" marR="0" rtl="0" algn="ctr">
                        <a:spcBef>
                          <a:spcPts val="0"/>
                        </a:spcBef>
                        <a:spcAft>
                          <a:spcPts val="0"/>
                        </a:spcAft>
                        <a:buClr>
                          <a:schemeClr val="dk1"/>
                        </a:buClr>
                        <a:buSzPts val="1350"/>
                        <a:buFont typeface="Calibri"/>
                        <a:buNone/>
                      </a:pPr>
                      <a:r>
                        <a:rPr lang="en" sz="1350" u="none" cap="none" strike="noStrike"/>
                        <a:t>4</a:t>
                      </a:r>
                      <a:endParaRPr sz="1350" u="none" cap="none" strike="noStrike"/>
                    </a:p>
                  </a:txBody>
                  <a:tcPr marT="91425" marB="91425" marR="91425" marL="91425">
                    <a:solidFill>
                      <a:srgbClr val="D9EAD3"/>
                    </a:solidFill>
                  </a:tcPr>
                </a:tc>
                <a:tc>
                  <a:txBody>
                    <a:bodyPr/>
                    <a:lstStyle/>
                    <a:p>
                      <a:pPr indent="0" lvl="0" marL="0" marR="0" rtl="0" algn="ctr">
                        <a:spcBef>
                          <a:spcPts val="0"/>
                        </a:spcBef>
                        <a:spcAft>
                          <a:spcPts val="0"/>
                        </a:spcAft>
                        <a:buClr>
                          <a:schemeClr val="dk1"/>
                        </a:buClr>
                        <a:buSzPts val="1350"/>
                        <a:buFont typeface="Calibri"/>
                        <a:buNone/>
                      </a:pPr>
                      <a:r>
                        <a:rPr lang="en" sz="1350" u="none" cap="none" strike="noStrike"/>
                        <a:t>5</a:t>
                      </a:r>
                      <a:endParaRPr sz="1350" u="none" cap="none" strike="noStrike"/>
                    </a:p>
                  </a:txBody>
                  <a:tcPr marT="91425" marB="91425" marR="91425" marL="91425">
                    <a:solidFill>
                      <a:srgbClr val="D9EAD3"/>
                    </a:solidFill>
                  </a:tcPr>
                </a:tc>
              </a:tr>
              <a:tr h="397600">
                <a:tc>
                  <a:txBody>
                    <a:bodyPr/>
                    <a:lstStyle/>
                    <a:p>
                      <a:pPr indent="0" lvl="0" marL="0" marR="0" rtl="0" algn="l">
                        <a:spcBef>
                          <a:spcPts val="0"/>
                        </a:spcBef>
                        <a:spcAft>
                          <a:spcPts val="0"/>
                        </a:spcAft>
                        <a:buClr>
                          <a:schemeClr val="dk1"/>
                        </a:buClr>
                        <a:buSzPts val="1350"/>
                        <a:buFont typeface="Calibri"/>
                        <a:buNone/>
                      </a:pPr>
                      <a:r>
                        <a:rPr lang="en" sz="1350" u="none" cap="none" strike="noStrike"/>
                        <a:t>1</a:t>
                      </a:r>
                      <a:endParaRPr sz="1350" u="none" cap="none" strike="noStrike"/>
                    </a:p>
                  </a:txBody>
                  <a:tcPr marT="91425" marB="91425" marR="91425" marL="91425">
                    <a:solidFill>
                      <a:srgbClr val="FCE5CD"/>
                    </a:solidFill>
                  </a:tcPr>
                </a:tc>
                <a:tc>
                  <a:txBody>
                    <a:bodyPr/>
                    <a:lstStyle/>
                    <a:p>
                      <a:pPr indent="0" lvl="0" marL="0" marR="0" rtl="0" algn="ctr">
                        <a:spcBef>
                          <a:spcPts val="0"/>
                        </a:spcBef>
                        <a:spcAft>
                          <a:spcPts val="0"/>
                        </a:spcAft>
                        <a:buClr>
                          <a:schemeClr val="dk1"/>
                        </a:buClr>
                        <a:buSzPts val="1350"/>
                        <a:buFont typeface="Calibri"/>
                        <a:buNone/>
                      </a:pPr>
                      <a:r>
                        <a:rPr lang="en" sz="1350" u="none" cap="none" strike="noStrike"/>
                        <a:t>0</a:t>
                      </a:r>
                      <a:endParaRPr sz="1350" u="none" cap="none" strike="noStrike"/>
                    </a:p>
                  </a:txBody>
                  <a:tcPr marT="91425" marB="91425" marR="91425" marL="91425">
                    <a:solidFill>
                      <a:srgbClr val="CFE2F3"/>
                    </a:solidFill>
                  </a:tcPr>
                </a:tc>
                <a:tc>
                  <a:txBody>
                    <a:bodyPr/>
                    <a:lstStyle/>
                    <a:p>
                      <a:pPr indent="0" lvl="0" marL="0" marR="0" rtl="0" algn="ctr">
                        <a:spcBef>
                          <a:spcPts val="0"/>
                        </a:spcBef>
                        <a:spcAft>
                          <a:spcPts val="0"/>
                        </a:spcAft>
                        <a:buClr>
                          <a:schemeClr val="dk1"/>
                        </a:buClr>
                        <a:buSzPts val="1350"/>
                        <a:buFont typeface="Calibri"/>
                        <a:buNone/>
                      </a:pPr>
                      <a:r>
                        <a:rPr lang="en" sz="1350" u="none" cap="none" strike="noStrike"/>
                        <a:t>1</a:t>
                      </a:r>
                      <a:endParaRPr sz="1350" u="none" cap="none" strike="noStrike"/>
                    </a:p>
                  </a:txBody>
                  <a:tcPr marT="91425" marB="91425" marR="91425" marL="91425">
                    <a:solidFill>
                      <a:srgbClr val="CFE2F3"/>
                    </a:solidFill>
                  </a:tcPr>
                </a:tc>
                <a:tc>
                  <a:txBody>
                    <a:bodyPr/>
                    <a:lstStyle/>
                    <a:p>
                      <a:pPr indent="0" lvl="0" marL="0" marR="0" rtl="0" algn="ctr">
                        <a:spcBef>
                          <a:spcPts val="0"/>
                        </a:spcBef>
                        <a:spcAft>
                          <a:spcPts val="0"/>
                        </a:spcAft>
                        <a:buClr>
                          <a:schemeClr val="dk1"/>
                        </a:buClr>
                        <a:buSzPts val="1350"/>
                        <a:buFont typeface="Calibri"/>
                        <a:buNone/>
                      </a:pPr>
                      <a:r>
                        <a:rPr lang="en" sz="1350" u="none" cap="none" strike="noStrike"/>
                        <a:t>0</a:t>
                      </a:r>
                      <a:endParaRPr sz="1350" u="none" cap="none" strike="noStrike"/>
                    </a:p>
                  </a:txBody>
                  <a:tcPr marT="91425" marB="91425" marR="91425" marL="91425">
                    <a:solidFill>
                      <a:srgbClr val="CFE2F3"/>
                    </a:solidFill>
                  </a:tcPr>
                </a:tc>
                <a:tc>
                  <a:txBody>
                    <a:bodyPr/>
                    <a:lstStyle/>
                    <a:p>
                      <a:pPr indent="0" lvl="0" marL="0" marR="0" rtl="0" algn="ctr">
                        <a:spcBef>
                          <a:spcPts val="0"/>
                        </a:spcBef>
                        <a:spcAft>
                          <a:spcPts val="0"/>
                        </a:spcAft>
                        <a:buClr>
                          <a:schemeClr val="dk1"/>
                        </a:buClr>
                        <a:buSzPts val="1350"/>
                        <a:buFont typeface="Calibri"/>
                        <a:buNone/>
                      </a:pPr>
                      <a:r>
                        <a:rPr lang="en" sz="1350" u="none" cap="none" strike="noStrike"/>
                        <a:t>1</a:t>
                      </a:r>
                      <a:endParaRPr sz="1350" u="none" cap="none" strike="noStrike"/>
                    </a:p>
                  </a:txBody>
                  <a:tcPr marT="91425" marB="91425" marR="91425" marL="91425">
                    <a:solidFill>
                      <a:srgbClr val="CFE2F3"/>
                    </a:solidFill>
                  </a:tcPr>
                </a:tc>
                <a:tc>
                  <a:txBody>
                    <a:bodyPr/>
                    <a:lstStyle/>
                    <a:p>
                      <a:pPr indent="0" lvl="0" marL="0" marR="0" rtl="0" algn="ctr">
                        <a:spcBef>
                          <a:spcPts val="0"/>
                        </a:spcBef>
                        <a:spcAft>
                          <a:spcPts val="0"/>
                        </a:spcAft>
                        <a:buClr>
                          <a:schemeClr val="dk1"/>
                        </a:buClr>
                        <a:buSzPts val="1350"/>
                        <a:buFont typeface="Calibri"/>
                        <a:buNone/>
                      </a:pPr>
                      <a:r>
                        <a:rPr lang="en" sz="1350" u="none" cap="none" strike="noStrike"/>
                        <a:t>1</a:t>
                      </a:r>
                      <a:endParaRPr sz="1350" u="none" cap="none" strike="noStrike"/>
                    </a:p>
                  </a:txBody>
                  <a:tcPr marT="91425" marB="91425" marR="91425" marL="91425">
                    <a:solidFill>
                      <a:srgbClr val="CFE2F3"/>
                    </a:solidFill>
                  </a:tcPr>
                </a:tc>
              </a:tr>
              <a:tr h="397600">
                <a:tc>
                  <a:txBody>
                    <a:bodyPr/>
                    <a:lstStyle/>
                    <a:p>
                      <a:pPr indent="0" lvl="0" marL="0" marR="0" rtl="0" algn="l">
                        <a:spcBef>
                          <a:spcPts val="0"/>
                        </a:spcBef>
                        <a:spcAft>
                          <a:spcPts val="0"/>
                        </a:spcAft>
                        <a:buClr>
                          <a:schemeClr val="dk1"/>
                        </a:buClr>
                        <a:buSzPts val="1350"/>
                        <a:buFont typeface="Calibri"/>
                        <a:buNone/>
                      </a:pPr>
                      <a:r>
                        <a:rPr lang="en" sz="1350" u="none" cap="none" strike="noStrike"/>
                        <a:t>2</a:t>
                      </a:r>
                      <a:endParaRPr sz="1350" u="none" cap="none" strike="noStrike"/>
                    </a:p>
                  </a:txBody>
                  <a:tcPr marT="91425" marB="91425" marR="91425" marL="91425">
                    <a:solidFill>
                      <a:srgbClr val="FCE5CD"/>
                    </a:solidFill>
                  </a:tcPr>
                </a:tc>
                <a:tc>
                  <a:txBody>
                    <a:bodyPr/>
                    <a:lstStyle/>
                    <a:p>
                      <a:pPr indent="0" lvl="0" marL="0" marR="0" rtl="0" algn="ctr">
                        <a:spcBef>
                          <a:spcPts val="0"/>
                        </a:spcBef>
                        <a:spcAft>
                          <a:spcPts val="0"/>
                        </a:spcAft>
                        <a:buClr>
                          <a:schemeClr val="dk1"/>
                        </a:buClr>
                        <a:buSzPts val="1350"/>
                        <a:buFont typeface="Calibri"/>
                        <a:buNone/>
                      </a:pPr>
                      <a:r>
                        <a:rPr lang="en" sz="1350" u="none" cap="none" strike="noStrike"/>
                        <a:t>1</a:t>
                      </a:r>
                      <a:endParaRPr sz="1350" u="none" cap="none" strike="noStrike"/>
                    </a:p>
                  </a:txBody>
                  <a:tcPr marT="91425" marB="91425" marR="91425" marL="91425">
                    <a:solidFill>
                      <a:srgbClr val="CFE2F3"/>
                    </a:solidFill>
                  </a:tcPr>
                </a:tc>
                <a:tc>
                  <a:txBody>
                    <a:bodyPr/>
                    <a:lstStyle/>
                    <a:p>
                      <a:pPr indent="0" lvl="0" marL="0" marR="0" rtl="0" algn="ctr">
                        <a:spcBef>
                          <a:spcPts val="0"/>
                        </a:spcBef>
                        <a:spcAft>
                          <a:spcPts val="0"/>
                        </a:spcAft>
                        <a:buClr>
                          <a:schemeClr val="dk1"/>
                        </a:buClr>
                        <a:buSzPts val="1350"/>
                        <a:buFont typeface="Calibri"/>
                        <a:buNone/>
                      </a:pPr>
                      <a:r>
                        <a:rPr lang="en" sz="1350" u="none" cap="none" strike="noStrike"/>
                        <a:t>0</a:t>
                      </a:r>
                      <a:endParaRPr sz="1350" u="none" cap="none" strike="noStrike"/>
                    </a:p>
                  </a:txBody>
                  <a:tcPr marT="91425" marB="91425" marR="91425" marL="91425">
                    <a:solidFill>
                      <a:srgbClr val="CFE2F3"/>
                    </a:solidFill>
                  </a:tcPr>
                </a:tc>
                <a:tc>
                  <a:txBody>
                    <a:bodyPr/>
                    <a:lstStyle/>
                    <a:p>
                      <a:pPr indent="0" lvl="0" marL="0" marR="0" rtl="0" algn="ctr">
                        <a:spcBef>
                          <a:spcPts val="0"/>
                        </a:spcBef>
                        <a:spcAft>
                          <a:spcPts val="0"/>
                        </a:spcAft>
                        <a:buClr>
                          <a:schemeClr val="dk1"/>
                        </a:buClr>
                        <a:buSzPts val="1350"/>
                        <a:buFont typeface="Calibri"/>
                        <a:buNone/>
                      </a:pPr>
                      <a:r>
                        <a:rPr lang="en" sz="1350" u="none" cap="none" strike="noStrike"/>
                        <a:t>1</a:t>
                      </a:r>
                      <a:endParaRPr sz="1350" u="none" cap="none" strike="noStrike"/>
                    </a:p>
                  </a:txBody>
                  <a:tcPr marT="91425" marB="91425" marR="91425" marL="91425">
                    <a:solidFill>
                      <a:srgbClr val="CFE2F3"/>
                    </a:solidFill>
                  </a:tcPr>
                </a:tc>
                <a:tc>
                  <a:txBody>
                    <a:bodyPr/>
                    <a:lstStyle/>
                    <a:p>
                      <a:pPr indent="0" lvl="0" marL="0" marR="0" rtl="0" algn="ctr">
                        <a:spcBef>
                          <a:spcPts val="0"/>
                        </a:spcBef>
                        <a:spcAft>
                          <a:spcPts val="0"/>
                        </a:spcAft>
                        <a:buClr>
                          <a:schemeClr val="dk1"/>
                        </a:buClr>
                        <a:buSzPts val="1350"/>
                        <a:buFont typeface="Calibri"/>
                        <a:buNone/>
                      </a:pPr>
                      <a:r>
                        <a:rPr lang="en" sz="1350" u="none" cap="none" strike="noStrike"/>
                        <a:t>1</a:t>
                      </a:r>
                      <a:endParaRPr sz="1350" u="none" cap="none" strike="noStrike"/>
                    </a:p>
                  </a:txBody>
                  <a:tcPr marT="91425" marB="91425" marR="91425" marL="91425">
                    <a:solidFill>
                      <a:srgbClr val="CFE2F3"/>
                    </a:solidFill>
                  </a:tcPr>
                </a:tc>
                <a:tc>
                  <a:txBody>
                    <a:bodyPr/>
                    <a:lstStyle/>
                    <a:p>
                      <a:pPr indent="0" lvl="0" marL="0" marR="0" rtl="0" algn="ctr">
                        <a:spcBef>
                          <a:spcPts val="0"/>
                        </a:spcBef>
                        <a:spcAft>
                          <a:spcPts val="0"/>
                        </a:spcAft>
                        <a:buClr>
                          <a:schemeClr val="dk1"/>
                        </a:buClr>
                        <a:buSzPts val="1350"/>
                        <a:buFont typeface="Calibri"/>
                        <a:buNone/>
                      </a:pPr>
                      <a:r>
                        <a:rPr lang="en" sz="1350" u="none" cap="none" strike="noStrike"/>
                        <a:t>0</a:t>
                      </a:r>
                      <a:endParaRPr sz="1350" u="none" cap="none" strike="noStrike"/>
                    </a:p>
                  </a:txBody>
                  <a:tcPr marT="91425" marB="91425" marR="91425" marL="91425">
                    <a:solidFill>
                      <a:srgbClr val="CFE2F3"/>
                    </a:solidFill>
                  </a:tcPr>
                </a:tc>
              </a:tr>
              <a:tr h="397600">
                <a:tc>
                  <a:txBody>
                    <a:bodyPr/>
                    <a:lstStyle/>
                    <a:p>
                      <a:pPr indent="0" lvl="0" marL="0" marR="0" rtl="0" algn="l">
                        <a:spcBef>
                          <a:spcPts val="0"/>
                        </a:spcBef>
                        <a:spcAft>
                          <a:spcPts val="0"/>
                        </a:spcAft>
                        <a:buClr>
                          <a:schemeClr val="dk1"/>
                        </a:buClr>
                        <a:buSzPts val="1350"/>
                        <a:buFont typeface="Calibri"/>
                        <a:buNone/>
                      </a:pPr>
                      <a:r>
                        <a:rPr lang="en" sz="1350" u="none" cap="none" strike="noStrike"/>
                        <a:t>3</a:t>
                      </a:r>
                      <a:endParaRPr sz="1350" u="none" cap="none" strike="noStrike"/>
                    </a:p>
                  </a:txBody>
                  <a:tcPr marT="91425" marB="91425" marR="91425" marL="91425">
                    <a:solidFill>
                      <a:srgbClr val="FCE5CD"/>
                    </a:solidFill>
                  </a:tcPr>
                </a:tc>
                <a:tc>
                  <a:txBody>
                    <a:bodyPr/>
                    <a:lstStyle/>
                    <a:p>
                      <a:pPr indent="0" lvl="0" marL="0" marR="0" rtl="0" algn="ctr">
                        <a:spcBef>
                          <a:spcPts val="0"/>
                        </a:spcBef>
                        <a:spcAft>
                          <a:spcPts val="0"/>
                        </a:spcAft>
                        <a:buClr>
                          <a:schemeClr val="dk1"/>
                        </a:buClr>
                        <a:buSzPts val="1350"/>
                        <a:buFont typeface="Calibri"/>
                        <a:buNone/>
                      </a:pPr>
                      <a:r>
                        <a:rPr lang="en" sz="1350" u="none" cap="none" strike="noStrike"/>
                        <a:t>1</a:t>
                      </a:r>
                      <a:endParaRPr sz="1350" u="none" cap="none" strike="noStrike"/>
                    </a:p>
                  </a:txBody>
                  <a:tcPr marT="91425" marB="91425" marR="91425" marL="91425">
                    <a:solidFill>
                      <a:srgbClr val="CFE2F3"/>
                    </a:solidFill>
                  </a:tcPr>
                </a:tc>
                <a:tc>
                  <a:txBody>
                    <a:bodyPr/>
                    <a:lstStyle/>
                    <a:p>
                      <a:pPr indent="0" lvl="0" marL="0" marR="0" rtl="0" algn="ctr">
                        <a:spcBef>
                          <a:spcPts val="0"/>
                        </a:spcBef>
                        <a:spcAft>
                          <a:spcPts val="0"/>
                        </a:spcAft>
                        <a:buClr>
                          <a:schemeClr val="dk1"/>
                        </a:buClr>
                        <a:buSzPts val="1350"/>
                        <a:buFont typeface="Calibri"/>
                        <a:buNone/>
                      </a:pPr>
                      <a:r>
                        <a:rPr lang="en" sz="1350" u="none" cap="none" strike="noStrike"/>
                        <a:t>1</a:t>
                      </a:r>
                      <a:endParaRPr sz="1350" u="none" cap="none" strike="noStrike"/>
                    </a:p>
                  </a:txBody>
                  <a:tcPr marT="91425" marB="91425" marR="91425" marL="91425">
                    <a:solidFill>
                      <a:srgbClr val="CFE2F3"/>
                    </a:solidFill>
                  </a:tcPr>
                </a:tc>
                <a:tc>
                  <a:txBody>
                    <a:bodyPr/>
                    <a:lstStyle/>
                    <a:p>
                      <a:pPr indent="0" lvl="0" marL="0" marR="0" rtl="0" algn="ctr">
                        <a:spcBef>
                          <a:spcPts val="0"/>
                        </a:spcBef>
                        <a:spcAft>
                          <a:spcPts val="0"/>
                        </a:spcAft>
                        <a:buClr>
                          <a:schemeClr val="dk1"/>
                        </a:buClr>
                        <a:buSzPts val="1350"/>
                        <a:buFont typeface="Calibri"/>
                        <a:buNone/>
                      </a:pPr>
                      <a:r>
                        <a:rPr lang="en" sz="1350" u="none" cap="none" strike="noStrike"/>
                        <a:t>1</a:t>
                      </a:r>
                      <a:endParaRPr sz="1350" u="none" cap="none" strike="noStrike"/>
                    </a:p>
                  </a:txBody>
                  <a:tcPr marT="91425" marB="91425" marR="91425" marL="91425">
                    <a:solidFill>
                      <a:srgbClr val="CFE2F3"/>
                    </a:solidFill>
                  </a:tcPr>
                </a:tc>
                <a:tc>
                  <a:txBody>
                    <a:bodyPr/>
                    <a:lstStyle/>
                    <a:p>
                      <a:pPr indent="0" lvl="0" marL="0" marR="0" rtl="0" algn="ctr">
                        <a:spcBef>
                          <a:spcPts val="0"/>
                        </a:spcBef>
                        <a:spcAft>
                          <a:spcPts val="0"/>
                        </a:spcAft>
                        <a:buClr>
                          <a:schemeClr val="dk1"/>
                        </a:buClr>
                        <a:buSzPts val="1350"/>
                        <a:buFont typeface="Calibri"/>
                        <a:buNone/>
                      </a:pPr>
                      <a:r>
                        <a:rPr lang="en" sz="1350" u="none" cap="none" strike="noStrike"/>
                        <a:t>0</a:t>
                      </a:r>
                      <a:endParaRPr sz="1350" u="none" cap="none" strike="noStrike"/>
                    </a:p>
                  </a:txBody>
                  <a:tcPr marT="91425" marB="91425" marR="91425" marL="91425">
                    <a:solidFill>
                      <a:srgbClr val="CFE2F3"/>
                    </a:solidFill>
                  </a:tcPr>
                </a:tc>
                <a:tc>
                  <a:txBody>
                    <a:bodyPr/>
                    <a:lstStyle/>
                    <a:p>
                      <a:pPr indent="0" lvl="0" marL="0" marR="0" rtl="0" algn="ctr">
                        <a:spcBef>
                          <a:spcPts val="0"/>
                        </a:spcBef>
                        <a:spcAft>
                          <a:spcPts val="0"/>
                        </a:spcAft>
                        <a:buClr>
                          <a:schemeClr val="dk1"/>
                        </a:buClr>
                        <a:buSzPts val="1350"/>
                        <a:buFont typeface="Calibri"/>
                        <a:buNone/>
                      </a:pPr>
                      <a:r>
                        <a:rPr lang="en" sz="1350" u="none" cap="none" strike="noStrike"/>
                        <a:t>0</a:t>
                      </a:r>
                      <a:endParaRPr sz="1350" u="none" cap="none" strike="noStrike"/>
                    </a:p>
                  </a:txBody>
                  <a:tcPr marT="91425" marB="91425" marR="91425" marL="91425">
                    <a:solidFill>
                      <a:srgbClr val="CFE2F3"/>
                    </a:solidFill>
                  </a:tcPr>
                </a:tc>
              </a:tr>
              <a:tr h="825825">
                <a:tc>
                  <a:txBody>
                    <a:bodyPr/>
                    <a:lstStyle/>
                    <a:p>
                      <a:pPr indent="0" lvl="0" marL="0" marR="0" rtl="0" algn="l">
                        <a:spcBef>
                          <a:spcPts val="0"/>
                        </a:spcBef>
                        <a:spcAft>
                          <a:spcPts val="0"/>
                        </a:spcAft>
                        <a:buClr>
                          <a:schemeClr val="dk1"/>
                        </a:buClr>
                        <a:buSzPts val="1350"/>
                        <a:buFont typeface="Calibri"/>
                        <a:buNone/>
                      </a:pPr>
                      <a:r>
                        <a:rPr lang="en" sz="1350" u="none" cap="none" strike="noStrike"/>
                        <a:t>.</a:t>
                      </a:r>
                      <a:endParaRPr sz="1350" u="none" cap="none" strike="noStrike"/>
                    </a:p>
                    <a:p>
                      <a:pPr indent="0" lvl="0" marL="0" marR="0" rtl="0" algn="l">
                        <a:spcBef>
                          <a:spcPts val="0"/>
                        </a:spcBef>
                        <a:spcAft>
                          <a:spcPts val="0"/>
                        </a:spcAft>
                        <a:buClr>
                          <a:schemeClr val="dk1"/>
                        </a:buClr>
                        <a:buSzPts val="1350"/>
                        <a:buFont typeface="Calibri"/>
                        <a:buNone/>
                      </a:pPr>
                      <a:r>
                        <a:rPr lang="en" sz="1350" u="none" cap="none" strike="noStrike"/>
                        <a:t>.</a:t>
                      </a:r>
                      <a:endParaRPr sz="1350" u="none" cap="none" strike="noStrike"/>
                    </a:p>
                    <a:p>
                      <a:pPr indent="0" lvl="0" marL="0" marR="0" rtl="0" algn="l">
                        <a:spcBef>
                          <a:spcPts val="0"/>
                        </a:spcBef>
                        <a:spcAft>
                          <a:spcPts val="0"/>
                        </a:spcAft>
                        <a:buClr>
                          <a:schemeClr val="dk1"/>
                        </a:buClr>
                        <a:buSzPts val="1350"/>
                        <a:buFont typeface="Calibri"/>
                        <a:buNone/>
                      </a:pPr>
                      <a:r>
                        <a:rPr lang="en" sz="1350" u="none" cap="none" strike="noStrike"/>
                        <a:t>.</a:t>
                      </a:r>
                      <a:endParaRPr sz="1350" u="none" cap="none" strike="noStrike"/>
                    </a:p>
                  </a:txBody>
                  <a:tcPr marT="91425" marB="91425" marR="91425" marL="91425">
                    <a:solidFill>
                      <a:srgbClr val="FCE5CD"/>
                    </a:solidFill>
                  </a:tcPr>
                </a:tc>
                <a:tc>
                  <a:txBody>
                    <a:bodyPr/>
                    <a:lstStyle/>
                    <a:p>
                      <a:pPr indent="0" lvl="0" marL="0" marR="0" rtl="0" algn="l">
                        <a:spcBef>
                          <a:spcPts val="0"/>
                        </a:spcBef>
                        <a:spcAft>
                          <a:spcPts val="0"/>
                        </a:spcAft>
                        <a:buClr>
                          <a:schemeClr val="dk1"/>
                        </a:buClr>
                        <a:buSzPts val="1350"/>
                        <a:buFont typeface="Calibri"/>
                        <a:buNone/>
                      </a:pPr>
                      <a:r>
                        <a:t/>
                      </a:r>
                      <a:endParaRPr sz="1350" u="none" cap="none" strike="noStrike"/>
                    </a:p>
                  </a:txBody>
                  <a:tcPr marT="91425" marB="91425" marR="91425" marL="91425">
                    <a:solidFill>
                      <a:srgbClr val="CFE2F3"/>
                    </a:solidFill>
                  </a:tcPr>
                </a:tc>
                <a:tc>
                  <a:txBody>
                    <a:bodyPr/>
                    <a:lstStyle/>
                    <a:p>
                      <a:pPr indent="0" lvl="0" marL="0" marR="0" rtl="0" algn="l">
                        <a:spcBef>
                          <a:spcPts val="0"/>
                        </a:spcBef>
                        <a:spcAft>
                          <a:spcPts val="0"/>
                        </a:spcAft>
                        <a:buClr>
                          <a:schemeClr val="dk1"/>
                        </a:buClr>
                        <a:buSzPts val="1350"/>
                        <a:buFont typeface="Calibri"/>
                        <a:buNone/>
                      </a:pPr>
                      <a:r>
                        <a:t/>
                      </a:r>
                      <a:endParaRPr sz="1350" u="none" cap="none" strike="noStrike"/>
                    </a:p>
                  </a:txBody>
                  <a:tcPr marT="91425" marB="91425" marR="91425" marL="91425">
                    <a:solidFill>
                      <a:srgbClr val="CFE2F3"/>
                    </a:solidFill>
                  </a:tcPr>
                </a:tc>
                <a:tc>
                  <a:txBody>
                    <a:bodyPr/>
                    <a:lstStyle/>
                    <a:p>
                      <a:pPr indent="0" lvl="0" marL="0" marR="0" rtl="0" algn="l">
                        <a:spcBef>
                          <a:spcPts val="0"/>
                        </a:spcBef>
                        <a:spcAft>
                          <a:spcPts val="0"/>
                        </a:spcAft>
                        <a:buClr>
                          <a:schemeClr val="dk1"/>
                        </a:buClr>
                        <a:buSzPts val="1350"/>
                        <a:buFont typeface="Calibri"/>
                        <a:buNone/>
                      </a:pPr>
                      <a:r>
                        <a:t/>
                      </a:r>
                      <a:endParaRPr sz="1350" u="none" cap="none" strike="noStrike"/>
                    </a:p>
                  </a:txBody>
                  <a:tcPr marT="91425" marB="91425" marR="91425" marL="91425">
                    <a:solidFill>
                      <a:srgbClr val="CFE2F3"/>
                    </a:solidFill>
                  </a:tcPr>
                </a:tc>
                <a:tc>
                  <a:txBody>
                    <a:bodyPr/>
                    <a:lstStyle/>
                    <a:p>
                      <a:pPr indent="0" lvl="0" marL="0" marR="0" rtl="0" algn="l">
                        <a:spcBef>
                          <a:spcPts val="0"/>
                        </a:spcBef>
                        <a:spcAft>
                          <a:spcPts val="0"/>
                        </a:spcAft>
                        <a:buClr>
                          <a:schemeClr val="dk1"/>
                        </a:buClr>
                        <a:buSzPts val="1350"/>
                        <a:buFont typeface="Calibri"/>
                        <a:buNone/>
                      </a:pPr>
                      <a:r>
                        <a:t/>
                      </a:r>
                      <a:endParaRPr sz="1350" u="none" cap="none" strike="noStrike"/>
                    </a:p>
                  </a:txBody>
                  <a:tcPr marT="91425" marB="91425" marR="91425" marL="91425">
                    <a:solidFill>
                      <a:srgbClr val="CFE2F3"/>
                    </a:solidFill>
                  </a:tcPr>
                </a:tc>
                <a:tc>
                  <a:txBody>
                    <a:bodyPr/>
                    <a:lstStyle/>
                    <a:p>
                      <a:pPr indent="0" lvl="0" marL="0" marR="0" rtl="0" algn="l">
                        <a:spcBef>
                          <a:spcPts val="0"/>
                        </a:spcBef>
                        <a:spcAft>
                          <a:spcPts val="0"/>
                        </a:spcAft>
                        <a:buClr>
                          <a:schemeClr val="dk1"/>
                        </a:buClr>
                        <a:buSzPts val="1350"/>
                        <a:buFont typeface="Calibri"/>
                        <a:buNone/>
                      </a:pPr>
                      <a:r>
                        <a:t/>
                      </a:r>
                      <a:endParaRPr sz="1350" u="none" cap="none" strike="noStrike"/>
                    </a:p>
                  </a:txBody>
                  <a:tcPr marT="91425" marB="91425" marR="91425" marL="91425">
                    <a:solidFill>
                      <a:srgbClr val="CFE2F3"/>
                    </a:solidFill>
                  </a:tcPr>
                </a:tc>
              </a:tr>
              <a:tr h="397600">
                <a:tc>
                  <a:txBody>
                    <a:bodyPr/>
                    <a:lstStyle/>
                    <a:p>
                      <a:pPr indent="0" lvl="0" marL="0" marR="0" rtl="0" algn="l">
                        <a:spcBef>
                          <a:spcPts val="0"/>
                        </a:spcBef>
                        <a:spcAft>
                          <a:spcPts val="0"/>
                        </a:spcAft>
                        <a:buClr>
                          <a:schemeClr val="dk1"/>
                        </a:buClr>
                        <a:buSzPts val="1350"/>
                        <a:buFont typeface="Calibri"/>
                        <a:buNone/>
                      </a:pPr>
                      <a:r>
                        <a:rPr lang="en" sz="1350" u="none" cap="none" strike="noStrike"/>
                        <a:t>54</a:t>
                      </a:r>
                      <a:endParaRPr sz="1350" u="none" cap="none" strike="noStrike"/>
                    </a:p>
                  </a:txBody>
                  <a:tcPr marT="91425" marB="91425" marR="91425" marL="91425">
                    <a:solidFill>
                      <a:srgbClr val="FCE5CD"/>
                    </a:solidFill>
                  </a:tcPr>
                </a:tc>
                <a:tc>
                  <a:txBody>
                    <a:bodyPr/>
                    <a:lstStyle/>
                    <a:p>
                      <a:pPr indent="0" lvl="0" marL="0" marR="0" rtl="0" algn="ctr">
                        <a:spcBef>
                          <a:spcPts val="0"/>
                        </a:spcBef>
                        <a:spcAft>
                          <a:spcPts val="0"/>
                        </a:spcAft>
                        <a:buClr>
                          <a:schemeClr val="dk1"/>
                        </a:buClr>
                        <a:buSzPts val="1350"/>
                        <a:buFont typeface="Calibri"/>
                        <a:buNone/>
                      </a:pPr>
                      <a:r>
                        <a:rPr lang="en" sz="1350" u="none" cap="none" strike="noStrike"/>
                        <a:t>1</a:t>
                      </a:r>
                      <a:endParaRPr sz="1350" u="none" cap="none" strike="noStrike"/>
                    </a:p>
                  </a:txBody>
                  <a:tcPr marT="91425" marB="91425" marR="91425" marL="91425">
                    <a:solidFill>
                      <a:srgbClr val="CFE2F3"/>
                    </a:solidFill>
                  </a:tcPr>
                </a:tc>
                <a:tc>
                  <a:txBody>
                    <a:bodyPr/>
                    <a:lstStyle/>
                    <a:p>
                      <a:pPr indent="0" lvl="0" marL="0" marR="0" rtl="0" algn="ctr">
                        <a:spcBef>
                          <a:spcPts val="0"/>
                        </a:spcBef>
                        <a:spcAft>
                          <a:spcPts val="0"/>
                        </a:spcAft>
                        <a:buClr>
                          <a:schemeClr val="dk1"/>
                        </a:buClr>
                        <a:buSzPts val="1350"/>
                        <a:buFont typeface="Calibri"/>
                        <a:buNone/>
                      </a:pPr>
                      <a:r>
                        <a:rPr lang="en" sz="1350" u="none" cap="none" strike="noStrike"/>
                        <a:t>1</a:t>
                      </a:r>
                      <a:endParaRPr sz="1350" u="none" cap="none" strike="noStrike"/>
                    </a:p>
                  </a:txBody>
                  <a:tcPr marT="91425" marB="91425" marR="91425" marL="91425">
                    <a:solidFill>
                      <a:srgbClr val="CFE2F3"/>
                    </a:solidFill>
                  </a:tcPr>
                </a:tc>
                <a:tc>
                  <a:txBody>
                    <a:bodyPr/>
                    <a:lstStyle/>
                    <a:p>
                      <a:pPr indent="0" lvl="0" marL="0" marR="0" rtl="0" algn="ctr">
                        <a:spcBef>
                          <a:spcPts val="0"/>
                        </a:spcBef>
                        <a:spcAft>
                          <a:spcPts val="0"/>
                        </a:spcAft>
                        <a:buClr>
                          <a:schemeClr val="dk1"/>
                        </a:buClr>
                        <a:buSzPts val="1350"/>
                        <a:buFont typeface="Calibri"/>
                        <a:buNone/>
                      </a:pPr>
                      <a:r>
                        <a:rPr lang="en" sz="1350" u="none" cap="none" strike="noStrike"/>
                        <a:t>0</a:t>
                      </a:r>
                      <a:endParaRPr sz="1350" u="none" cap="none" strike="noStrike"/>
                    </a:p>
                  </a:txBody>
                  <a:tcPr marT="91425" marB="91425" marR="91425" marL="91425">
                    <a:solidFill>
                      <a:srgbClr val="CFE2F3"/>
                    </a:solidFill>
                  </a:tcPr>
                </a:tc>
                <a:tc>
                  <a:txBody>
                    <a:bodyPr/>
                    <a:lstStyle/>
                    <a:p>
                      <a:pPr indent="0" lvl="0" marL="0" marR="0" rtl="0" algn="ctr">
                        <a:spcBef>
                          <a:spcPts val="0"/>
                        </a:spcBef>
                        <a:spcAft>
                          <a:spcPts val="0"/>
                        </a:spcAft>
                        <a:buClr>
                          <a:schemeClr val="dk1"/>
                        </a:buClr>
                        <a:buSzPts val="1350"/>
                        <a:buFont typeface="Calibri"/>
                        <a:buNone/>
                      </a:pPr>
                      <a:r>
                        <a:rPr lang="en" sz="1350" u="none" cap="none" strike="noStrike"/>
                        <a:t>1</a:t>
                      </a:r>
                      <a:endParaRPr sz="1350" u="none" cap="none" strike="noStrike"/>
                    </a:p>
                  </a:txBody>
                  <a:tcPr marT="91425" marB="91425" marR="91425" marL="91425">
                    <a:solidFill>
                      <a:srgbClr val="CFE2F3"/>
                    </a:solidFill>
                  </a:tcPr>
                </a:tc>
                <a:tc>
                  <a:txBody>
                    <a:bodyPr/>
                    <a:lstStyle/>
                    <a:p>
                      <a:pPr indent="0" lvl="0" marL="0" marR="0" rtl="0" algn="ctr">
                        <a:spcBef>
                          <a:spcPts val="0"/>
                        </a:spcBef>
                        <a:spcAft>
                          <a:spcPts val="0"/>
                        </a:spcAft>
                        <a:buClr>
                          <a:schemeClr val="dk1"/>
                        </a:buClr>
                        <a:buSzPts val="1350"/>
                        <a:buFont typeface="Calibri"/>
                        <a:buNone/>
                      </a:pPr>
                      <a:r>
                        <a:rPr lang="en" sz="1350" u="none" cap="none" strike="noStrike"/>
                        <a:t>1</a:t>
                      </a:r>
                      <a:endParaRPr sz="1350" u="none" cap="none" strike="noStrike"/>
                    </a:p>
                  </a:txBody>
                  <a:tcPr marT="91425" marB="91425" marR="91425" marL="91425">
                    <a:solidFill>
                      <a:srgbClr val="CFE2F3"/>
                    </a:solidFill>
                  </a:tcPr>
                </a:tc>
              </a:tr>
              <a:tr h="825825">
                <a:tc>
                  <a:txBody>
                    <a:bodyPr/>
                    <a:lstStyle/>
                    <a:p>
                      <a:pPr indent="0" lvl="0" marL="0" marR="0" rtl="0" algn="l">
                        <a:spcBef>
                          <a:spcPts val="0"/>
                        </a:spcBef>
                        <a:spcAft>
                          <a:spcPts val="0"/>
                        </a:spcAft>
                        <a:buClr>
                          <a:schemeClr val="dk1"/>
                        </a:buClr>
                        <a:buSzPts val="1350"/>
                        <a:buFont typeface="Calibri"/>
                        <a:buNone/>
                      </a:pPr>
                      <a:r>
                        <a:rPr lang="en" sz="1350" u="none" cap="none" strike="noStrike"/>
                        <a:t>.</a:t>
                      </a:r>
                      <a:endParaRPr sz="1350" u="none" cap="none" strike="noStrike"/>
                    </a:p>
                    <a:p>
                      <a:pPr indent="0" lvl="0" marL="0" marR="0" rtl="0" algn="l">
                        <a:spcBef>
                          <a:spcPts val="0"/>
                        </a:spcBef>
                        <a:spcAft>
                          <a:spcPts val="0"/>
                        </a:spcAft>
                        <a:buClr>
                          <a:schemeClr val="dk1"/>
                        </a:buClr>
                        <a:buSzPts val="1350"/>
                        <a:buFont typeface="Calibri"/>
                        <a:buNone/>
                      </a:pPr>
                      <a:r>
                        <a:rPr lang="en" sz="1350" u="none" cap="none" strike="noStrike"/>
                        <a:t>.</a:t>
                      </a:r>
                      <a:endParaRPr sz="1350" u="none" cap="none" strike="noStrike"/>
                    </a:p>
                    <a:p>
                      <a:pPr indent="0" lvl="0" marL="0" marR="0" rtl="0" algn="l">
                        <a:spcBef>
                          <a:spcPts val="0"/>
                        </a:spcBef>
                        <a:spcAft>
                          <a:spcPts val="0"/>
                        </a:spcAft>
                        <a:buClr>
                          <a:schemeClr val="dk1"/>
                        </a:buClr>
                        <a:buSzPts val="1350"/>
                        <a:buFont typeface="Calibri"/>
                        <a:buNone/>
                      </a:pPr>
                      <a:r>
                        <a:rPr lang="en" sz="1350" u="none" cap="none" strike="noStrike"/>
                        <a:t>.</a:t>
                      </a:r>
                      <a:endParaRPr sz="1350" u="none" cap="none" strike="noStrike"/>
                    </a:p>
                  </a:txBody>
                  <a:tcPr marT="91425" marB="91425" marR="91425" marL="91425">
                    <a:solidFill>
                      <a:srgbClr val="FCE5CD"/>
                    </a:solidFill>
                  </a:tcPr>
                </a:tc>
                <a:tc>
                  <a:txBody>
                    <a:bodyPr/>
                    <a:lstStyle/>
                    <a:p>
                      <a:pPr indent="0" lvl="0" marL="0" marR="0" rtl="0" algn="l">
                        <a:spcBef>
                          <a:spcPts val="0"/>
                        </a:spcBef>
                        <a:spcAft>
                          <a:spcPts val="0"/>
                        </a:spcAft>
                        <a:buClr>
                          <a:schemeClr val="dk1"/>
                        </a:buClr>
                        <a:buSzPts val="1350"/>
                        <a:buFont typeface="Calibri"/>
                        <a:buNone/>
                      </a:pPr>
                      <a:r>
                        <a:t/>
                      </a:r>
                      <a:endParaRPr sz="1350" u="none" cap="none" strike="noStrike"/>
                    </a:p>
                  </a:txBody>
                  <a:tcPr marT="91425" marB="91425" marR="91425" marL="91425">
                    <a:solidFill>
                      <a:srgbClr val="CFE2F3"/>
                    </a:solidFill>
                  </a:tcPr>
                </a:tc>
                <a:tc>
                  <a:txBody>
                    <a:bodyPr/>
                    <a:lstStyle/>
                    <a:p>
                      <a:pPr indent="0" lvl="0" marL="0" marR="0" rtl="0" algn="l">
                        <a:spcBef>
                          <a:spcPts val="0"/>
                        </a:spcBef>
                        <a:spcAft>
                          <a:spcPts val="0"/>
                        </a:spcAft>
                        <a:buClr>
                          <a:schemeClr val="dk1"/>
                        </a:buClr>
                        <a:buSzPts val="1350"/>
                        <a:buFont typeface="Calibri"/>
                        <a:buNone/>
                      </a:pPr>
                      <a:r>
                        <a:t/>
                      </a:r>
                      <a:endParaRPr sz="1350" u="none" cap="none" strike="noStrike"/>
                    </a:p>
                  </a:txBody>
                  <a:tcPr marT="91425" marB="91425" marR="91425" marL="91425">
                    <a:solidFill>
                      <a:srgbClr val="CFE2F3"/>
                    </a:solidFill>
                  </a:tcPr>
                </a:tc>
                <a:tc>
                  <a:txBody>
                    <a:bodyPr/>
                    <a:lstStyle/>
                    <a:p>
                      <a:pPr indent="0" lvl="0" marL="0" marR="0" rtl="0" algn="l">
                        <a:spcBef>
                          <a:spcPts val="0"/>
                        </a:spcBef>
                        <a:spcAft>
                          <a:spcPts val="0"/>
                        </a:spcAft>
                        <a:buClr>
                          <a:schemeClr val="dk1"/>
                        </a:buClr>
                        <a:buSzPts val="1350"/>
                        <a:buFont typeface="Calibri"/>
                        <a:buNone/>
                      </a:pPr>
                      <a:r>
                        <a:t/>
                      </a:r>
                      <a:endParaRPr sz="1350" u="none" cap="none" strike="noStrike"/>
                    </a:p>
                  </a:txBody>
                  <a:tcPr marT="91425" marB="91425" marR="91425" marL="91425">
                    <a:solidFill>
                      <a:srgbClr val="CFE2F3"/>
                    </a:solidFill>
                  </a:tcPr>
                </a:tc>
                <a:tc>
                  <a:txBody>
                    <a:bodyPr/>
                    <a:lstStyle/>
                    <a:p>
                      <a:pPr indent="0" lvl="0" marL="0" marR="0" rtl="0" algn="l">
                        <a:spcBef>
                          <a:spcPts val="0"/>
                        </a:spcBef>
                        <a:spcAft>
                          <a:spcPts val="0"/>
                        </a:spcAft>
                        <a:buClr>
                          <a:schemeClr val="dk1"/>
                        </a:buClr>
                        <a:buSzPts val="1350"/>
                        <a:buFont typeface="Calibri"/>
                        <a:buNone/>
                      </a:pPr>
                      <a:r>
                        <a:t/>
                      </a:r>
                      <a:endParaRPr sz="1350" u="none" cap="none" strike="noStrike"/>
                    </a:p>
                  </a:txBody>
                  <a:tcPr marT="91425" marB="91425" marR="91425" marL="91425">
                    <a:solidFill>
                      <a:srgbClr val="CFE2F3"/>
                    </a:solidFill>
                  </a:tcPr>
                </a:tc>
                <a:tc>
                  <a:txBody>
                    <a:bodyPr/>
                    <a:lstStyle/>
                    <a:p>
                      <a:pPr indent="0" lvl="0" marL="0" marR="0" rtl="0" algn="l">
                        <a:spcBef>
                          <a:spcPts val="0"/>
                        </a:spcBef>
                        <a:spcAft>
                          <a:spcPts val="0"/>
                        </a:spcAft>
                        <a:buClr>
                          <a:schemeClr val="dk1"/>
                        </a:buClr>
                        <a:buSzPts val="1350"/>
                        <a:buFont typeface="Calibri"/>
                        <a:buNone/>
                      </a:pPr>
                      <a:r>
                        <a:t/>
                      </a:r>
                      <a:endParaRPr sz="1350" u="none" cap="none" strike="noStrike"/>
                    </a:p>
                  </a:txBody>
                  <a:tcPr marT="91425" marB="91425" marR="91425" marL="91425">
                    <a:solidFill>
                      <a:srgbClr val="CFE2F3"/>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12"/>
          <p:cNvSpPr txBox="1"/>
          <p:nvPr>
            <p:ph type="title"/>
          </p:nvPr>
        </p:nvSpPr>
        <p:spPr>
          <a:xfrm>
            <a:off x="824000" y="1613825"/>
            <a:ext cx="5857800" cy="1872900"/>
          </a:xfrm>
          <a:prstGeom prst="rect">
            <a:avLst/>
          </a:prstGeom>
          <a:noFill/>
          <a:ln>
            <a:noFill/>
          </a:ln>
        </p:spPr>
        <p:txBody>
          <a:bodyPr anchorCtr="0" anchor="ctr" bIns="91425" lIns="91425" spcFirstLastPara="1" rIns="91425" wrap="square" tIns="91425">
            <a:normAutofit/>
          </a:bodyPr>
          <a:lstStyle/>
          <a:p>
            <a:pPr indent="0" lvl="0" marL="0" rtl="0" algn="ctr">
              <a:lnSpc>
                <a:spcPct val="90000"/>
              </a:lnSpc>
              <a:spcBef>
                <a:spcPts val="0"/>
              </a:spcBef>
              <a:spcAft>
                <a:spcPts val="0"/>
              </a:spcAft>
              <a:buClr>
                <a:schemeClr val="dk1"/>
              </a:buClr>
              <a:buSzPts val="3600"/>
              <a:buFont typeface="Calibri"/>
              <a:buNone/>
            </a:pPr>
            <a:r>
              <a:rPr lang="en"/>
              <a:t>Psikiyatrik Metodlar</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13"/>
          <p:cNvSpPr txBox="1"/>
          <p:nvPr>
            <p:ph type="title"/>
          </p:nvPr>
        </p:nvSpPr>
        <p:spPr>
          <a:xfrm>
            <a:off x="1303800" y="7291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3111"/>
              <a:buFont typeface="Calibri"/>
              <a:buNone/>
            </a:pPr>
            <a:r>
              <a:rPr lang="en"/>
              <a:t>Kullanılması planlanan ölçekler</a:t>
            </a:r>
            <a:endParaRPr/>
          </a:p>
        </p:txBody>
      </p:sp>
      <p:sp>
        <p:nvSpPr>
          <p:cNvPr id="410" name="Google Shape;410;p13"/>
          <p:cNvSpPr txBox="1"/>
          <p:nvPr>
            <p:ph idx="1" type="body"/>
          </p:nvPr>
        </p:nvSpPr>
        <p:spPr>
          <a:xfrm>
            <a:off x="1303800" y="1990050"/>
            <a:ext cx="7030500" cy="2541600"/>
          </a:xfrm>
          <a:prstGeom prst="rect">
            <a:avLst/>
          </a:prstGeom>
          <a:noFill/>
          <a:ln>
            <a:noFill/>
          </a:ln>
        </p:spPr>
        <p:txBody>
          <a:bodyPr anchorCtr="0" anchor="t" bIns="91425" lIns="91425" spcFirstLastPara="1" rIns="91425" wrap="square" tIns="91425">
            <a:normAutofit/>
          </a:bodyPr>
          <a:lstStyle/>
          <a:p>
            <a:pPr indent="-228600" lvl="0" marL="342900" rtl="0" algn="l">
              <a:lnSpc>
                <a:spcPct val="90000"/>
              </a:lnSpc>
              <a:spcBef>
                <a:spcPts val="0"/>
              </a:spcBef>
              <a:spcAft>
                <a:spcPts val="0"/>
              </a:spcAft>
              <a:buClr>
                <a:schemeClr val="dk1"/>
              </a:buClr>
              <a:buSzPts val="1800"/>
              <a:buFont typeface="Noto Sans Symbols"/>
              <a:buNone/>
            </a:pPr>
            <a:r>
              <a:t/>
            </a:r>
            <a:endParaRPr/>
          </a:p>
          <a:p>
            <a:pPr indent="-342900" lvl="0" marL="342900" rtl="0" algn="l">
              <a:lnSpc>
                <a:spcPct val="90000"/>
              </a:lnSpc>
              <a:spcBef>
                <a:spcPts val="1200"/>
              </a:spcBef>
              <a:spcAft>
                <a:spcPts val="0"/>
              </a:spcAft>
              <a:buClr>
                <a:schemeClr val="dk1"/>
              </a:buClr>
              <a:buSzPts val="1800"/>
              <a:buFont typeface="Noto Sans Symbols"/>
              <a:buChar char="❖"/>
            </a:pPr>
            <a:r>
              <a:rPr lang="en"/>
              <a:t>Conner’s Öğretmen Derecelendirme Ölçeği (CÖDÖ-28)</a:t>
            </a:r>
            <a:endParaRPr/>
          </a:p>
          <a:p>
            <a:pPr indent="-342900" lvl="0" marL="342900" rtl="0" algn="l">
              <a:lnSpc>
                <a:spcPct val="90000"/>
              </a:lnSpc>
              <a:spcBef>
                <a:spcPts val="1200"/>
              </a:spcBef>
              <a:spcAft>
                <a:spcPts val="1200"/>
              </a:spcAft>
              <a:buClr>
                <a:schemeClr val="dk1"/>
              </a:buClr>
              <a:buSzPts val="1800"/>
              <a:buFont typeface="Noto Sans Symbols"/>
              <a:buChar char="❖"/>
            </a:pPr>
            <a:r>
              <a:rPr lang="en"/>
              <a:t>Conner’s Ana-Baba Derecelendirme Ölçeği (CADÖ-48)</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14"/>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3111"/>
              <a:buFont typeface="Calibri"/>
              <a:buNone/>
            </a:pPr>
            <a:r>
              <a:rPr lang="en"/>
              <a:t>Risk değerlendirme verileri</a:t>
            </a:r>
            <a:endParaRPr/>
          </a:p>
        </p:txBody>
      </p:sp>
      <p:sp>
        <p:nvSpPr>
          <p:cNvPr id="416" name="Google Shape;416;p14"/>
          <p:cNvSpPr txBox="1"/>
          <p:nvPr>
            <p:ph idx="1" type="body"/>
          </p:nvPr>
        </p:nvSpPr>
        <p:spPr>
          <a:xfrm>
            <a:off x="1230650" y="1488450"/>
            <a:ext cx="7030500" cy="2541600"/>
          </a:xfrm>
          <a:prstGeom prst="rect">
            <a:avLst/>
          </a:prstGeom>
          <a:noFill/>
          <a:ln>
            <a:noFill/>
          </a:ln>
        </p:spPr>
        <p:txBody>
          <a:bodyPr anchorCtr="0" anchor="t" bIns="91425" lIns="91425" spcFirstLastPara="1" rIns="91425" wrap="square" tIns="91425">
            <a:normAutofit/>
          </a:bodyPr>
          <a:lstStyle/>
          <a:p>
            <a:pPr indent="-342900" lvl="0" marL="457200" rtl="0" algn="l">
              <a:lnSpc>
                <a:spcPct val="90000"/>
              </a:lnSpc>
              <a:spcBef>
                <a:spcPts val="0"/>
              </a:spcBef>
              <a:spcAft>
                <a:spcPts val="0"/>
              </a:spcAft>
              <a:buClr>
                <a:schemeClr val="dk1"/>
              </a:buClr>
              <a:buSzPts val="1800"/>
              <a:buFont typeface="Noto Sans Symbols"/>
              <a:buChar char="❖"/>
            </a:pPr>
            <a:r>
              <a:rPr lang="en"/>
              <a:t>Yaş</a:t>
            </a:r>
            <a:endParaRPr/>
          </a:p>
          <a:p>
            <a:pPr indent="-342900" lvl="0" marL="457200" rtl="0" algn="l">
              <a:lnSpc>
                <a:spcPct val="90000"/>
              </a:lnSpc>
              <a:spcBef>
                <a:spcPts val="0"/>
              </a:spcBef>
              <a:spcAft>
                <a:spcPts val="0"/>
              </a:spcAft>
              <a:buClr>
                <a:schemeClr val="dk1"/>
              </a:buClr>
              <a:buSzPts val="1800"/>
              <a:buFont typeface="Noto Sans Symbols"/>
              <a:buChar char="❖"/>
            </a:pPr>
            <a:r>
              <a:rPr lang="en"/>
              <a:t>Cinsiyet</a:t>
            </a:r>
            <a:endParaRPr/>
          </a:p>
          <a:p>
            <a:pPr indent="-342900" lvl="0" marL="457200" rtl="0" algn="l">
              <a:lnSpc>
                <a:spcPct val="90000"/>
              </a:lnSpc>
              <a:spcBef>
                <a:spcPts val="0"/>
              </a:spcBef>
              <a:spcAft>
                <a:spcPts val="0"/>
              </a:spcAft>
              <a:buClr>
                <a:schemeClr val="dk1"/>
              </a:buClr>
              <a:buSzPts val="1800"/>
              <a:buFont typeface="Noto Sans Symbols"/>
              <a:buChar char="❖"/>
            </a:pPr>
            <a:r>
              <a:rPr lang="en"/>
              <a:t>Doğum ağırlığı</a:t>
            </a:r>
            <a:endParaRPr/>
          </a:p>
          <a:p>
            <a:pPr indent="-342900" lvl="0" marL="457200" rtl="0" algn="l">
              <a:lnSpc>
                <a:spcPct val="90000"/>
              </a:lnSpc>
              <a:spcBef>
                <a:spcPts val="0"/>
              </a:spcBef>
              <a:spcAft>
                <a:spcPts val="0"/>
              </a:spcAft>
              <a:buClr>
                <a:schemeClr val="dk1"/>
              </a:buClr>
              <a:buSzPts val="1800"/>
              <a:buFont typeface="Noto Sans Symbols"/>
              <a:buChar char="❖"/>
            </a:pPr>
            <a:r>
              <a:rPr lang="en"/>
              <a:t>Kaç haftalık doğduğu,</a:t>
            </a:r>
            <a:endParaRPr/>
          </a:p>
          <a:p>
            <a:pPr indent="-342900" lvl="0" marL="457200" rtl="0" algn="l">
              <a:lnSpc>
                <a:spcPct val="90000"/>
              </a:lnSpc>
              <a:spcBef>
                <a:spcPts val="0"/>
              </a:spcBef>
              <a:spcAft>
                <a:spcPts val="0"/>
              </a:spcAft>
              <a:buClr>
                <a:schemeClr val="dk1"/>
              </a:buClr>
              <a:buSzPts val="1800"/>
              <a:buFont typeface="Noto Sans Symbols"/>
              <a:buChar char="❖"/>
            </a:pPr>
            <a:r>
              <a:rPr lang="en"/>
              <a:t>Gebelik sırasında sigara, alkol, ilaç kullanımı</a:t>
            </a:r>
            <a:endParaRPr/>
          </a:p>
          <a:p>
            <a:pPr indent="-342900" lvl="0" marL="457200" rtl="0" algn="l">
              <a:lnSpc>
                <a:spcPct val="90000"/>
              </a:lnSpc>
              <a:spcBef>
                <a:spcPts val="0"/>
              </a:spcBef>
              <a:spcAft>
                <a:spcPts val="0"/>
              </a:spcAft>
              <a:buClr>
                <a:schemeClr val="dk1"/>
              </a:buClr>
              <a:buSzPts val="1800"/>
              <a:buFont typeface="Noto Sans Symbols"/>
              <a:buChar char="❖"/>
            </a:pPr>
            <a:r>
              <a:rPr lang="en"/>
              <a:t>Doğum sırasında komplikasyon</a:t>
            </a:r>
            <a:endParaRPr/>
          </a:p>
          <a:p>
            <a:pPr indent="-342900" lvl="0" marL="457200" rtl="0" algn="l">
              <a:lnSpc>
                <a:spcPct val="90000"/>
              </a:lnSpc>
              <a:spcBef>
                <a:spcPts val="0"/>
              </a:spcBef>
              <a:spcAft>
                <a:spcPts val="0"/>
              </a:spcAft>
              <a:buClr>
                <a:schemeClr val="dk1"/>
              </a:buClr>
              <a:buSzPts val="1800"/>
              <a:buFont typeface="Noto Sans Symbols"/>
              <a:buChar char="❖"/>
            </a:pPr>
            <a:r>
              <a:rPr lang="en"/>
              <a:t>Zor doğum</a:t>
            </a:r>
            <a:endParaRPr/>
          </a:p>
          <a:p>
            <a:pPr indent="-342900" lvl="0" marL="457200" rtl="0" algn="l">
              <a:lnSpc>
                <a:spcPct val="90000"/>
              </a:lnSpc>
              <a:spcBef>
                <a:spcPts val="0"/>
              </a:spcBef>
              <a:spcAft>
                <a:spcPts val="0"/>
              </a:spcAft>
              <a:buClr>
                <a:schemeClr val="dk1"/>
              </a:buClr>
              <a:buSzPts val="1800"/>
              <a:buFont typeface="Noto Sans Symbols"/>
              <a:buChar char="❖"/>
            </a:pPr>
            <a:r>
              <a:rPr lang="en"/>
              <a:t>Sarılık-fototerapi vs.</a:t>
            </a:r>
            <a:endParaRPr/>
          </a:p>
          <a:p>
            <a:pPr indent="-228600" lvl="0" marL="457200" rtl="0" algn="l">
              <a:lnSpc>
                <a:spcPct val="90000"/>
              </a:lnSpc>
              <a:spcBef>
                <a:spcPts val="0"/>
              </a:spcBef>
              <a:spcAft>
                <a:spcPts val="0"/>
              </a:spcAft>
              <a:buClr>
                <a:schemeClr val="dk1"/>
              </a:buClr>
              <a:buSzPts val="1800"/>
              <a:buFont typeface="Noto Sans Symbols"/>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15"/>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3111"/>
              <a:buFont typeface="Calibri"/>
              <a:buNone/>
            </a:pPr>
            <a:r>
              <a:rPr lang="en"/>
              <a:t>Doktor notlarından elde edilecek DEHB tanısı için ipucu olabilecek kelimeler </a:t>
            </a:r>
            <a:endParaRPr/>
          </a:p>
        </p:txBody>
      </p:sp>
      <p:sp>
        <p:nvSpPr>
          <p:cNvPr id="422" name="Google Shape;422;p15"/>
          <p:cNvSpPr txBox="1"/>
          <p:nvPr>
            <p:ph idx="1" type="body"/>
          </p:nvPr>
        </p:nvSpPr>
        <p:spPr>
          <a:xfrm>
            <a:off x="1415550" y="1651150"/>
            <a:ext cx="5565300" cy="3074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1946"/>
              <a:buNone/>
            </a:pPr>
            <a:r>
              <a:rPr lang="en"/>
              <a:t>Hareketli                            Dikkatsiz</a:t>
            </a:r>
            <a:endParaRPr/>
          </a:p>
          <a:p>
            <a:pPr indent="0" lvl="0" marL="0" rtl="0" algn="l">
              <a:lnSpc>
                <a:spcPct val="90000"/>
              </a:lnSpc>
              <a:spcBef>
                <a:spcPts val="1200"/>
              </a:spcBef>
              <a:spcAft>
                <a:spcPts val="0"/>
              </a:spcAft>
              <a:buClr>
                <a:schemeClr val="dk1"/>
              </a:buClr>
              <a:buSzPts val="1946"/>
              <a:buNone/>
            </a:pPr>
            <a:r>
              <a:rPr lang="en"/>
              <a:t>Sıkılgan                               Yaramaz</a:t>
            </a:r>
            <a:endParaRPr/>
          </a:p>
          <a:p>
            <a:pPr indent="0" lvl="0" marL="0" rtl="0" algn="l">
              <a:lnSpc>
                <a:spcPct val="90000"/>
              </a:lnSpc>
              <a:spcBef>
                <a:spcPts val="1200"/>
              </a:spcBef>
              <a:spcAft>
                <a:spcPts val="0"/>
              </a:spcAft>
              <a:buClr>
                <a:schemeClr val="dk1"/>
              </a:buClr>
              <a:buSzPts val="1946"/>
              <a:buNone/>
            </a:pPr>
            <a:r>
              <a:rPr lang="en"/>
              <a:t>Atılgan                                Öfkeli</a:t>
            </a:r>
            <a:endParaRPr/>
          </a:p>
          <a:p>
            <a:pPr indent="0" lvl="0" marL="0" rtl="0" algn="l">
              <a:lnSpc>
                <a:spcPct val="90000"/>
              </a:lnSpc>
              <a:spcBef>
                <a:spcPts val="1200"/>
              </a:spcBef>
              <a:spcAft>
                <a:spcPts val="0"/>
              </a:spcAft>
              <a:buClr>
                <a:schemeClr val="dk1"/>
              </a:buClr>
              <a:buSzPts val="1946"/>
              <a:buNone/>
            </a:pPr>
            <a:r>
              <a:rPr lang="en"/>
              <a:t>Kavgacı                               Sinirli</a:t>
            </a:r>
            <a:endParaRPr/>
          </a:p>
          <a:p>
            <a:pPr indent="0" lvl="0" marL="0" rtl="0" algn="l">
              <a:lnSpc>
                <a:spcPct val="90000"/>
              </a:lnSpc>
              <a:spcBef>
                <a:spcPts val="1200"/>
              </a:spcBef>
              <a:spcAft>
                <a:spcPts val="0"/>
              </a:spcAft>
              <a:buClr>
                <a:schemeClr val="dk1"/>
              </a:buClr>
              <a:buSzPts val="1946"/>
              <a:buNone/>
            </a:pPr>
            <a:r>
              <a:rPr lang="en"/>
              <a:t>İnatçı                                  Hayalci</a:t>
            </a:r>
            <a:endParaRPr/>
          </a:p>
          <a:p>
            <a:pPr indent="0" lvl="0" marL="0" rtl="0" algn="l">
              <a:lnSpc>
                <a:spcPct val="90000"/>
              </a:lnSpc>
              <a:spcBef>
                <a:spcPts val="1200"/>
              </a:spcBef>
              <a:spcAft>
                <a:spcPts val="0"/>
              </a:spcAft>
              <a:buClr>
                <a:schemeClr val="dk1"/>
              </a:buClr>
              <a:buSzPts val="1946"/>
              <a:buNone/>
            </a:pPr>
            <a:r>
              <a:rPr lang="en"/>
              <a:t>Dalgın                                 Dağınık</a:t>
            </a:r>
            <a:endParaRPr/>
          </a:p>
          <a:p>
            <a:pPr indent="0" lvl="0" marL="0" rtl="0" algn="l">
              <a:lnSpc>
                <a:spcPct val="90000"/>
              </a:lnSpc>
              <a:spcBef>
                <a:spcPts val="1200"/>
              </a:spcBef>
              <a:spcAft>
                <a:spcPts val="0"/>
              </a:spcAft>
              <a:buClr>
                <a:schemeClr val="dk1"/>
              </a:buClr>
              <a:buSzPts val="1946"/>
              <a:buNone/>
            </a:pPr>
            <a:r>
              <a:rPr lang="en"/>
              <a:t>Düzensiz                            Geçimsiz</a:t>
            </a:r>
            <a:endParaRPr/>
          </a:p>
          <a:p>
            <a:pPr indent="0" lvl="0" marL="0" rtl="0" algn="l">
              <a:lnSpc>
                <a:spcPct val="90000"/>
              </a:lnSpc>
              <a:spcBef>
                <a:spcPts val="1200"/>
              </a:spcBef>
              <a:spcAft>
                <a:spcPts val="1200"/>
              </a:spcAft>
              <a:buClr>
                <a:schemeClr val="dk1"/>
              </a:buClr>
              <a:buSzPts val="1946"/>
              <a:buNone/>
            </a:pPr>
            <a:r>
              <a:rPr lang="en"/>
              <a:t>İsyankar                              Fevri vs.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16"/>
          <p:cNvSpPr txBox="1"/>
          <p:nvPr>
            <p:ph type="title"/>
          </p:nvPr>
        </p:nvSpPr>
        <p:spPr>
          <a:xfrm>
            <a:off x="824000" y="1613825"/>
            <a:ext cx="5857800" cy="1872900"/>
          </a:xfrm>
          <a:prstGeom prst="rect">
            <a:avLst/>
          </a:prstGeom>
          <a:noFill/>
          <a:ln>
            <a:noFill/>
          </a:ln>
        </p:spPr>
        <p:txBody>
          <a:bodyPr anchorCtr="0" anchor="ctr" bIns="91425" lIns="91425" spcFirstLastPara="1" rIns="91425" wrap="square" tIns="91425">
            <a:normAutofit/>
          </a:bodyPr>
          <a:lstStyle/>
          <a:p>
            <a:pPr indent="0" lvl="0" marL="0" rtl="0" algn="ctr">
              <a:lnSpc>
                <a:spcPct val="90000"/>
              </a:lnSpc>
              <a:spcBef>
                <a:spcPts val="0"/>
              </a:spcBef>
              <a:spcAft>
                <a:spcPts val="0"/>
              </a:spcAft>
              <a:buClr>
                <a:schemeClr val="dk1"/>
              </a:buClr>
              <a:buSzPts val="3600"/>
              <a:buFont typeface="Calibri"/>
              <a:buNone/>
            </a:pPr>
            <a:r>
              <a:rPr lang="en"/>
              <a:t>‘Computational’ Metodlar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17"/>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90000"/>
              </a:lnSpc>
              <a:spcBef>
                <a:spcPts val="0"/>
              </a:spcBef>
              <a:spcAft>
                <a:spcPts val="0"/>
              </a:spcAft>
              <a:buClr>
                <a:schemeClr val="dk1"/>
              </a:buClr>
              <a:buSzPct val="30554"/>
              <a:buFont typeface="Arial"/>
              <a:buNone/>
            </a:pPr>
            <a:r>
              <a:rPr lang="en" sz="3600"/>
              <a:t>‘Computational’ Metodlar</a:t>
            </a:r>
            <a:endParaRPr sz="3600"/>
          </a:p>
          <a:p>
            <a:pPr indent="0" lvl="0" marL="0" rtl="0" algn="l">
              <a:lnSpc>
                <a:spcPct val="90000"/>
              </a:lnSpc>
              <a:spcBef>
                <a:spcPts val="0"/>
              </a:spcBef>
              <a:spcAft>
                <a:spcPts val="0"/>
              </a:spcAft>
              <a:buClr>
                <a:schemeClr val="dk1"/>
              </a:buClr>
              <a:buSzPct val="111111"/>
              <a:buFont typeface="Calibri"/>
              <a:buNone/>
            </a:pPr>
            <a:r>
              <a:t/>
            </a:r>
            <a:endParaRPr/>
          </a:p>
        </p:txBody>
      </p:sp>
      <p:sp>
        <p:nvSpPr>
          <p:cNvPr id="433" name="Google Shape;433;p17"/>
          <p:cNvSpPr txBox="1"/>
          <p:nvPr>
            <p:ph idx="1" type="body"/>
          </p:nvPr>
        </p:nvSpPr>
        <p:spPr>
          <a:xfrm>
            <a:off x="3311912" y="1432225"/>
            <a:ext cx="5263376" cy="11106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1946"/>
              <a:buNone/>
            </a:pPr>
            <a:r>
              <a:rPr b="1" lang="en"/>
              <a:t>Yapay Zeka (</a:t>
            </a:r>
            <a:r>
              <a:rPr b="1" lang="en"/>
              <a:t>Artificial Intelligence)</a:t>
            </a:r>
            <a:endParaRPr b="1" sz="1100"/>
          </a:p>
          <a:p>
            <a:pPr indent="0" lvl="0" marL="0" rtl="0" algn="l">
              <a:lnSpc>
                <a:spcPct val="90000"/>
              </a:lnSpc>
              <a:spcBef>
                <a:spcPts val="0"/>
              </a:spcBef>
              <a:spcAft>
                <a:spcPts val="0"/>
              </a:spcAft>
              <a:buClr>
                <a:schemeClr val="dk1"/>
              </a:buClr>
              <a:buSzPts val="1946"/>
              <a:buNone/>
            </a:pPr>
            <a:r>
              <a:rPr lang="en"/>
              <a:t>basitçe, bir soruna özel olarak geliştirilen bir yazılımın, o bağlama dayalı olarak doğru kararlar vermesi olarak düşünülebilir.</a:t>
            </a:r>
            <a:endParaRPr/>
          </a:p>
          <a:p>
            <a:pPr indent="0" lvl="0" marL="0" rtl="0" algn="l">
              <a:lnSpc>
                <a:spcPct val="90000"/>
              </a:lnSpc>
              <a:spcBef>
                <a:spcPts val="0"/>
              </a:spcBef>
              <a:spcAft>
                <a:spcPts val="0"/>
              </a:spcAft>
              <a:buClr>
                <a:schemeClr val="dk1"/>
              </a:buClr>
              <a:buSzPts val="1946"/>
              <a:buNone/>
            </a:pPr>
            <a:r>
              <a:t/>
            </a:r>
            <a:endParaRPr/>
          </a:p>
        </p:txBody>
      </p:sp>
      <p:pic>
        <p:nvPicPr>
          <p:cNvPr id="434" name="Google Shape;434;p17"/>
          <p:cNvPicPr preferRelativeResize="0"/>
          <p:nvPr/>
        </p:nvPicPr>
        <p:blipFill rotWithShape="1">
          <a:blip r:embed="rId3">
            <a:alphaModFix/>
          </a:blip>
          <a:srcRect b="0" l="0" r="0" t="0"/>
          <a:stretch/>
        </p:blipFill>
        <p:spPr>
          <a:xfrm>
            <a:off x="0" y="1322525"/>
            <a:ext cx="3820975" cy="3820975"/>
          </a:xfrm>
          <a:prstGeom prst="rect">
            <a:avLst/>
          </a:prstGeom>
          <a:noFill/>
          <a:ln>
            <a:noFill/>
          </a:ln>
        </p:spPr>
      </p:pic>
      <p:pic>
        <p:nvPicPr>
          <p:cNvPr id="435" name="Google Shape;435;p17"/>
          <p:cNvPicPr preferRelativeResize="0"/>
          <p:nvPr/>
        </p:nvPicPr>
        <p:blipFill rotWithShape="1">
          <a:blip r:embed="rId4">
            <a:alphaModFix/>
          </a:blip>
          <a:srcRect b="0" l="0" r="21191" t="0"/>
          <a:stretch/>
        </p:blipFill>
        <p:spPr>
          <a:xfrm>
            <a:off x="6362700" y="2957325"/>
            <a:ext cx="2632924" cy="19711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18"/>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90000"/>
              </a:lnSpc>
              <a:spcBef>
                <a:spcPts val="0"/>
              </a:spcBef>
              <a:spcAft>
                <a:spcPts val="0"/>
              </a:spcAft>
              <a:buClr>
                <a:schemeClr val="dk1"/>
              </a:buClr>
              <a:buSzPct val="86419"/>
              <a:buFont typeface="Calibri"/>
              <a:buNone/>
            </a:pPr>
            <a:r>
              <a:rPr lang="en" sz="3600"/>
              <a:t>‘Computational’ Metodlar</a:t>
            </a:r>
            <a:endParaRPr sz="3600"/>
          </a:p>
          <a:p>
            <a:pPr indent="0" lvl="0" marL="0" rtl="0" algn="l">
              <a:lnSpc>
                <a:spcPct val="90000"/>
              </a:lnSpc>
              <a:spcBef>
                <a:spcPts val="0"/>
              </a:spcBef>
              <a:spcAft>
                <a:spcPts val="0"/>
              </a:spcAft>
              <a:buClr>
                <a:schemeClr val="dk1"/>
              </a:buClr>
              <a:buSzPct val="111111"/>
              <a:buFont typeface="Calibri"/>
              <a:buNone/>
            </a:pPr>
            <a:r>
              <a:t/>
            </a:r>
            <a:endParaRPr/>
          </a:p>
        </p:txBody>
      </p:sp>
      <p:sp>
        <p:nvSpPr>
          <p:cNvPr id="441" name="Google Shape;441;p18"/>
          <p:cNvSpPr txBox="1"/>
          <p:nvPr>
            <p:ph idx="1" type="body"/>
          </p:nvPr>
        </p:nvSpPr>
        <p:spPr>
          <a:xfrm>
            <a:off x="311700" y="1152475"/>
            <a:ext cx="8683924" cy="4545798"/>
          </a:xfrm>
          <a:prstGeom prst="rect">
            <a:avLst/>
          </a:prstGeom>
          <a:noFill/>
          <a:ln>
            <a:noFill/>
          </a:ln>
        </p:spPr>
        <p:txBody>
          <a:bodyPr anchorCtr="0" anchor="t" bIns="91425" lIns="91425" spcFirstLastPara="1" rIns="91425" wrap="square" tIns="91425">
            <a:noAutofit/>
          </a:bodyPr>
          <a:lstStyle/>
          <a:p>
            <a:pPr indent="-298450" lvl="0" marL="457200" rtl="0" algn="l">
              <a:lnSpc>
                <a:spcPct val="90000"/>
              </a:lnSpc>
              <a:spcBef>
                <a:spcPts val="0"/>
              </a:spcBef>
              <a:spcAft>
                <a:spcPts val="0"/>
              </a:spcAft>
              <a:buClr>
                <a:schemeClr val="dk1"/>
              </a:buClr>
              <a:buSzPts val="1100"/>
              <a:buChar char="●"/>
            </a:pPr>
            <a:r>
              <a:rPr b="1" lang="en" sz="1600"/>
              <a:t>Makine Öğrenimi; </a:t>
            </a:r>
            <a:endParaRPr b="1"/>
          </a:p>
          <a:p>
            <a:pPr indent="-298450" lvl="0" marL="457200" rtl="0" algn="l">
              <a:lnSpc>
                <a:spcPct val="90000"/>
              </a:lnSpc>
              <a:spcBef>
                <a:spcPts val="0"/>
              </a:spcBef>
              <a:spcAft>
                <a:spcPts val="0"/>
              </a:spcAft>
              <a:buClr>
                <a:schemeClr val="dk1"/>
              </a:buClr>
              <a:buSzPts val="1100"/>
              <a:buChar char="●"/>
            </a:pPr>
            <a:r>
              <a:rPr lang="en" sz="1600"/>
              <a:t>Mevcut problemi çözmeye odaklı en uygun yapay zekayı belirlemek için verilen uğraşa ya da yazılıma ‘makine öğrenimi’ denir.</a:t>
            </a:r>
            <a:endParaRPr/>
          </a:p>
          <a:p>
            <a:pPr indent="-298450" lvl="0" marL="457200" rtl="0" algn="l">
              <a:lnSpc>
                <a:spcPct val="90000"/>
              </a:lnSpc>
              <a:spcBef>
                <a:spcPts val="0"/>
              </a:spcBef>
              <a:spcAft>
                <a:spcPts val="0"/>
              </a:spcAft>
              <a:buClr>
                <a:schemeClr val="dk1"/>
              </a:buClr>
              <a:buSzPts val="1100"/>
              <a:buChar char="●"/>
            </a:pPr>
            <a:r>
              <a:rPr lang="en" sz="1600"/>
              <a:t>Bir başka deyişle yazılım, makine öğrenimini kullanarak insanı taklit eder ve dolayısıyla ortaya ‘mantıklı’ bir yapay zeka çıkarmış olur.</a:t>
            </a:r>
            <a:endParaRPr/>
          </a:p>
          <a:p>
            <a:pPr indent="0" lvl="0" marL="0" rtl="0" algn="l">
              <a:lnSpc>
                <a:spcPct val="90000"/>
              </a:lnSpc>
              <a:spcBef>
                <a:spcPts val="0"/>
              </a:spcBef>
              <a:spcAft>
                <a:spcPts val="1200"/>
              </a:spcAft>
              <a:buClr>
                <a:schemeClr val="dk1"/>
              </a:buClr>
              <a:buSzPts val="1800"/>
              <a:buNone/>
            </a:pPr>
            <a:r>
              <a:t/>
            </a:r>
            <a:endParaRPr sz="1600"/>
          </a:p>
        </p:txBody>
      </p:sp>
      <p:pic>
        <p:nvPicPr>
          <p:cNvPr id="442" name="Google Shape;442;p18"/>
          <p:cNvPicPr preferRelativeResize="0"/>
          <p:nvPr/>
        </p:nvPicPr>
        <p:blipFill rotWithShape="1">
          <a:blip r:embed="rId3">
            <a:alphaModFix/>
          </a:blip>
          <a:srcRect b="0" l="0" r="0" t="0"/>
          <a:stretch/>
        </p:blipFill>
        <p:spPr>
          <a:xfrm>
            <a:off x="2148545" y="2366840"/>
            <a:ext cx="2632924" cy="2776660"/>
          </a:xfrm>
          <a:prstGeom prst="rect">
            <a:avLst/>
          </a:prstGeom>
          <a:noFill/>
          <a:ln>
            <a:noFill/>
          </a:ln>
        </p:spPr>
      </p:pic>
      <p:pic>
        <p:nvPicPr>
          <p:cNvPr id="443" name="Google Shape;443;p18"/>
          <p:cNvPicPr preferRelativeResize="0"/>
          <p:nvPr/>
        </p:nvPicPr>
        <p:blipFill rotWithShape="1">
          <a:blip r:embed="rId4">
            <a:alphaModFix/>
          </a:blip>
          <a:srcRect b="0" l="0" r="21191" t="0"/>
          <a:stretch/>
        </p:blipFill>
        <p:spPr>
          <a:xfrm>
            <a:off x="5301852" y="2890418"/>
            <a:ext cx="2632924" cy="19711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g1321b9211d8_1_5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t/>
            </a:r>
            <a:endParaRPr sz="1600">
              <a:latin typeface="Nunito"/>
              <a:ea typeface="Nunito"/>
              <a:cs typeface="Nunito"/>
              <a:sym typeface="Nunito"/>
            </a:endParaRPr>
          </a:p>
          <a:p>
            <a:pPr indent="0" lvl="0" marL="0" rtl="0" algn="l">
              <a:lnSpc>
                <a:spcPct val="90000"/>
              </a:lnSpc>
              <a:spcBef>
                <a:spcPts val="0"/>
              </a:spcBef>
              <a:spcAft>
                <a:spcPts val="0"/>
              </a:spcAft>
              <a:buNone/>
            </a:pPr>
            <a:r>
              <a:rPr lang="en" sz="2000">
                <a:latin typeface="Nunito"/>
                <a:ea typeface="Nunito"/>
                <a:cs typeface="Nunito"/>
                <a:sym typeface="Nunito"/>
              </a:rPr>
              <a:t>Makine Öğrenimi</a:t>
            </a:r>
            <a:endParaRPr sz="3200"/>
          </a:p>
        </p:txBody>
      </p:sp>
      <p:sp>
        <p:nvSpPr>
          <p:cNvPr id="449" name="Google Shape;449;g1321b9211d8_1_51"/>
          <p:cNvSpPr txBox="1"/>
          <p:nvPr>
            <p:ph idx="1" type="body"/>
          </p:nvPr>
        </p:nvSpPr>
        <p:spPr>
          <a:xfrm>
            <a:off x="790575" y="1285875"/>
            <a:ext cx="7543800" cy="3245700"/>
          </a:xfrm>
          <a:prstGeom prst="rect">
            <a:avLst/>
          </a:prstGeom>
        </p:spPr>
        <p:txBody>
          <a:bodyPr anchorCtr="0" anchor="t" bIns="91425" lIns="91425" spcFirstLastPara="1" rIns="91425" wrap="square" tIns="91425">
            <a:noAutofit/>
          </a:bodyPr>
          <a:lstStyle/>
          <a:p>
            <a:pPr indent="-304800" lvl="0" marL="457200" rtl="0" algn="l">
              <a:spcBef>
                <a:spcPts val="1200"/>
              </a:spcBef>
              <a:spcAft>
                <a:spcPts val="0"/>
              </a:spcAft>
              <a:buClr>
                <a:srgbClr val="000000"/>
              </a:buClr>
              <a:buSzPts val="1200"/>
              <a:buFont typeface="Arial"/>
              <a:buChar char="●"/>
            </a:pPr>
            <a:r>
              <a:rPr lang="en" sz="1200">
                <a:solidFill>
                  <a:srgbClr val="000000"/>
                </a:solidFill>
                <a:latin typeface="Arial"/>
                <a:ea typeface="Arial"/>
                <a:cs typeface="Arial"/>
                <a:sym typeface="Arial"/>
              </a:rPr>
              <a:t>Bilgisayardaki bir problemi çözmek için bir algoritmaya ihtiyacımız var. </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Algoritma, girdiyi çıktıya dönüştürmek için gerçekleştirilmesi gereken bir dizi talimattır. Örneğin, sıralama için bir algoritma geliştirilebilir.</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Girdi bir dizi sayıdır ve çıktı onların sıralı listesidir. </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Bazı görevler için, örneğin spam e-postaları yasal e-postalardan ayırmak için bir algoritmamız yoktur. </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Girdinin ne olduğunu biliyoruz: en basit durumda bir karakter dosyası olan bir e-posta belgesi. Çıktının ne olması gerektiğini biliyoruz: mesajın spam olup olmadığını gösteren bir evet/hayır çıktısı. Girdiyi çıktıya nasıl dönüştüreceğimizi bilmiyoruz. Neler spam olarak kabul edilebilir zaman içinde ve bireyden bireye değişir.</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Bilgide eksiğimizi verilerle telafi ederiz. Bazıları spam olduğunu bildiğimiz binlerce örnek mesajı kolayca derleyebiliriz ve istediğimiz şey spam'in ne olduğunu onlardan “öğrenmek”. Başka bir deyişle, bilgisayarın (makinenin) bu görev için algoritmayı otomatik olarak çıkarmasını istiyoruz. </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 Algoritmamızın olmadığı ancak örnek verilere sahip olduğumuz birçok uygulama var.</a:t>
            </a:r>
            <a:endParaRPr sz="1200">
              <a:solidFill>
                <a:srgbClr val="000000"/>
              </a:solidFill>
              <a:latin typeface="Arial"/>
              <a:ea typeface="Arial"/>
              <a:cs typeface="Arial"/>
              <a:sym typeface="Arial"/>
            </a:endParaRPr>
          </a:p>
          <a:p>
            <a:pPr indent="0" lvl="0" marL="457200" rtl="0" algn="l">
              <a:spcBef>
                <a:spcPts val="1200"/>
              </a:spcBef>
              <a:spcAft>
                <a:spcPts val="1200"/>
              </a:spcAft>
              <a:buNone/>
            </a:pPr>
            <a:r>
              <a:t/>
            </a:r>
            <a:endParaRPr sz="1100">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3111"/>
              <a:buFont typeface="Calibri"/>
              <a:buNone/>
            </a:pPr>
            <a:r>
              <a:rPr lang="en"/>
              <a:t>SUNU AKIŞI</a:t>
            </a:r>
            <a:endParaRPr/>
          </a:p>
        </p:txBody>
      </p:sp>
      <p:sp>
        <p:nvSpPr>
          <p:cNvPr id="284" name="Google Shape;284;p2"/>
          <p:cNvSpPr txBox="1"/>
          <p:nvPr>
            <p:ph idx="1" type="body"/>
          </p:nvPr>
        </p:nvSpPr>
        <p:spPr>
          <a:xfrm>
            <a:off x="465992" y="1152475"/>
            <a:ext cx="8366307" cy="3416400"/>
          </a:xfrm>
          <a:prstGeom prst="rect">
            <a:avLst/>
          </a:prstGeom>
          <a:noFill/>
          <a:ln>
            <a:noFill/>
          </a:ln>
        </p:spPr>
        <p:txBody>
          <a:bodyPr anchorCtr="0" anchor="t" bIns="91425" lIns="91425" spcFirstLastPara="1" rIns="91425" wrap="square" tIns="91425">
            <a:normAutofit/>
          </a:bodyPr>
          <a:lstStyle/>
          <a:p>
            <a:pPr indent="0" lvl="0" marL="457200" rtl="0" algn="l">
              <a:lnSpc>
                <a:spcPct val="90000"/>
              </a:lnSpc>
              <a:spcBef>
                <a:spcPts val="0"/>
              </a:spcBef>
              <a:spcAft>
                <a:spcPts val="0"/>
              </a:spcAft>
              <a:buNone/>
            </a:pPr>
            <a:r>
              <a:t/>
            </a:r>
            <a:endParaRPr/>
          </a:p>
          <a:p>
            <a:pPr indent="-342900" lvl="0" marL="457200" rtl="0" algn="l">
              <a:lnSpc>
                <a:spcPct val="90000"/>
              </a:lnSpc>
              <a:spcBef>
                <a:spcPts val="0"/>
              </a:spcBef>
              <a:spcAft>
                <a:spcPts val="0"/>
              </a:spcAft>
              <a:buClr>
                <a:schemeClr val="dk1"/>
              </a:buClr>
              <a:buSzPts val="1800"/>
              <a:buChar char="❖"/>
            </a:pPr>
            <a:r>
              <a:rPr lang="en"/>
              <a:t>Motivasyon</a:t>
            </a:r>
            <a:endParaRPr/>
          </a:p>
          <a:p>
            <a:pPr indent="-342900" lvl="0" marL="457200" rtl="0" algn="l">
              <a:lnSpc>
                <a:spcPct val="90000"/>
              </a:lnSpc>
              <a:spcBef>
                <a:spcPts val="0"/>
              </a:spcBef>
              <a:spcAft>
                <a:spcPts val="0"/>
              </a:spcAft>
              <a:buClr>
                <a:schemeClr val="dk1"/>
              </a:buClr>
              <a:buSzPts val="1800"/>
              <a:buChar char="❖"/>
            </a:pPr>
            <a:r>
              <a:rPr lang="en"/>
              <a:t>Giriş, “Computational Psychiatry”</a:t>
            </a:r>
            <a:endParaRPr/>
          </a:p>
          <a:p>
            <a:pPr indent="-342900" lvl="0" marL="457200" rtl="0" algn="l">
              <a:lnSpc>
                <a:spcPct val="90000"/>
              </a:lnSpc>
              <a:spcBef>
                <a:spcPts val="0"/>
              </a:spcBef>
              <a:spcAft>
                <a:spcPts val="0"/>
              </a:spcAft>
              <a:buClr>
                <a:schemeClr val="dk1"/>
              </a:buClr>
              <a:buSzPts val="1800"/>
              <a:buChar char="❖"/>
            </a:pPr>
            <a:r>
              <a:rPr lang="en"/>
              <a:t>Faydalanılacak Metodlar</a:t>
            </a:r>
            <a:endParaRPr/>
          </a:p>
          <a:p>
            <a:pPr indent="-317500" lvl="1" marL="914400" rtl="0" algn="l">
              <a:lnSpc>
                <a:spcPct val="90000"/>
              </a:lnSpc>
              <a:spcBef>
                <a:spcPts val="0"/>
              </a:spcBef>
              <a:spcAft>
                <a:spcPts val="0"/>
              </a:spcAft>
              <a:buClr>
                <a:schemeClr val="dk1"/>
              </a:buClr>
              <a:buSzPts val="1400"/>
              <a:buChar char="➢"/>
            </a:pPr>
            <a:r>
              <a:rPr lang="en"/>
              <a:t>Psikiyatri</a:t>
            </a:r>
            <a:endParaRPr/>
          </a:p>
          <a:p>
            <a:pPr indent="-317500" lvl="1" marL="914400" rtl="0" algn="l">
              <a:lnSpc>
                <a:spcPct val="90000"/>
              </a:lnSpc>
              <a:spcBef>
                <a:spcPts val="0"/>
              </a:spcBef>
              <a:spcAft>
                <a:spcPts val="0"/>
              </a:spcAft>
              <a:buClr>
                <a:schemeClr val="dk1"/>
              </a:buClr>
              <a:buSzPts val="1400"/>
              <a:buChar char="➢"/>
            </a:pPr>
            <a:r>
              <a:rPr lang="en"/>
              <a:t>Bilgisayar Bilimi</a:t>
            </a:r>
            <a:endParaRPr/>
          </a:p>
          <a:p>
            <a:pPr indent="-342900" lvl="0" marL="457200" rtl="0" algn="l">
              <a:lnSpc>
                <a:spcPct val="90000"/>
              </a:lnSpc>
              <a:spcBef>
                <a:spcPts val="0"/>
              </a:spcBef>
              <a:spcAft>
                <a:spcPts val="0"/>
              </a:spcAft>
              <a:buClr>
                <a:schemeClr val="dk1"/>
              </a:buClr>
              <a:buSzPts val="1800"/>
              <a:buChar char="❖"/>
            </a:pPr>
            <a:r>
              <a:rPr lang="en"/>
              <a:t>Faydalanılacak Sistemler</a:t>
            </a:r>
            <a:endParaRPr/>
          </a:p>
          <a:p>
            <a:pPr indent="-342900" lvl="0" marL="457200" rtl="0" algn="l">
              <a:lnSpc>
                <a:spcPct val="90000"/>
              </a:lnSpc>
              <a:spcBef>
                <a:spcPts val="0"/>
              </a:spcBef>
              <a:spcAft>
                <a:spcPts val="0"/>
              </a:spcAft>
              <a:buClr>
                <a:schemeClr val="dk1"/>
              </a:buClr>
              <a:buSzPts val="1800"/>
              <a:buChar char="❖"/>
            </a:pPr>
            <a:r>
              <a:rPr lang="en"/>
              <a:t>Araştırma</a:t>
            </a:r>
            <a:endParaRPr/>
          </a:p>
          <a:p>
            <a:pPr indent="-342900" lvl="0" marL="457200" rtl="0" algn="l">
              <a:lnSpc>
                <a:spcPct val="90000"/>
              </a:lnSpc>
              <a:spcBef>
                <a:spcPts val="0"/>
              </a:spcBef>
              <a:spcAft>
                <a:spcPts val="0"/>
              </a:spcAft>
              <a:buClr>
                <a:schemeClr val="dk1"/>
              </a:buClr>
              <a:buSzPts val="1800"/>
              <a:buChar char="❖"/>
            </a:pPr>
            <a:r>
              <a:rPr lang="en"/>
              <a:t>Proje/tez Yol Haritası</a:t>
            </a:r>
            <a:endParaRPr/>
          </a:p>
          <a:p>
            <a:pPr indent="-342900" lvl="0" marL="457200" rtl="0" algn="l">
              <a:lnSpc>
                <a:spcPct val="90000"/>
              </a:lnSpc>
              <a:spcBef>
                <a:spcPts val="0"/>
              </a:spcBef>
              <a:spcAft>
                <a:spcPts val="0"/>
              </a:spcAft>
              <a:buClr>
                <a:schemeClr val="dk1"/>
              </a:buClr>
              <a:buSzPts val="1800"/>
              <a:buChar char="❖"/>
            </a:pPr>
            <a:r>
              <a:rPr lang="en"/>
              <a:t>Amaç</a:t>
            </a:r>
            <a:endParaRPr/>
          </a:p>
          <a:p>
            <a:pPr indent="-342900" lvl="0" marL="457200" rtl="0" algn="l">
              <a:lnSpc>
                <a:spcPct val="90000"/>
              </a:lnSpc>
              <a:spcBef>
                <a:spcPts val="0"/>
              </a:spcBef>
              <a:spcAft>
                <a:spcPts val="0"/>
              </a:spcAft>
              <a:buClr>
                <a:schemeClr val="dk1"/>
              </a:buClr>
              <a:buSzPts val="1800"/>
              <a:buChar char="❖"/>
            </a:pPr>
            <a:r>
              <a:rPr lang="en"/>
              <a:t>Yöntem</a:t>
            </a:r>
            <a:endParaRPr/>
          </a:p>
          <a:p>
            <a:pPr indent="-342900" lvl="0" marL="457200" rtl="0" algn="l">
              <a:lnSpc>
                <a:spcPct val="90000"/>
              </a:lnSpc>
              <a:spcBef>
                <a:spcPts val="0"/>
              </a:spcBef>
              <a:spcAft>
                <a:spcPts val="0"/>
              </a:spcAft>
              <a:buClr>
                <a:schemeClr val="dk1"/>
              </a:buClr>
              <a:buSzPts val="1800"/>
              <a:buChar char="❖"/>
            </a:pPr>
            <a:r>
              <a:rPr lang="en"/>
              <a:t>İlgili Literatür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g1321b9211d8_1_56"/>
          <p:cNvSpPr txBox="1"/>
          <p:nvPr>
            <p:ph type="title"/>
          </p:nvPr>
        </p:nvSpPr>
        <p:spPr>
          <a:xfrm>
            <a:off x="1313325" y="362775"/>
            <a:ext cx="7030500" cy="9993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t/>
            </a:r>
            <a:endParaRPr sz="2000">
              <a:latin typeface="Nunito"/>
              <a:ea typeface="Nunito"/>
              <a:cs typeface="Nunito"/>
              <a:sym typeface="Nunito"/>
            </a:endParaRPr>
          </a:p>
          <a:p>
            <a:pPr indent="0" lvl="0" marL="0" rtl="0" algn="l">
              <a:lnSpc>
                <a:spcPct val="90000"/>
              </a:lnSpc>
              <a:spcBef>
                <a:spcPts val="0"/>
              </a:spcBef>
              <a:spcAft>
                <a:spcPts val="0"/>
              </a:spcAft>
              <a:buNone/>
            </a:pPr>
            <a:r>
              <a:rPr lang="en" sz="2000">
                <a:latin typeface="Nunito"/>
                <a:ea typeface="Nunito"/>
                <a:cs typeface="Nunito"/>
                <a:sym typeface="Nunito"/>
              </a:rPr>
              <a:t>Makine Öğrenimi</a:t>
            </a:r>
            <a:endParaRPr/>
          </a:p>
        </p:txBody>
      </p:sp>
      <p:sp>
        <p:nvSpPr>
          <p:cNvPr id="455" name="Google Shape;455;g1321b9211d8_1_56"/>
          <p:cNvSpPr txBox="1"/>
          <p:nvPr>
            <p:ph idx="1" type="body"/>
          </p:nvPr>
        </p:nvSpPr>
        <p:spPr>
          <a:xfrm>
            <a:off x="581025" y="1362075"/>
            <a:ext cx="8067900" cy="33243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1200"/>
              </a:spcBef>
              <a:spcAft>
                <a:spcPts val="0"/>
              </a:spcAft>
              <a:buClr>
                <a:srgbClr val="000000"/>
              </a:buClr>
              <a:buSzPts val="1300"/>
              <a:buFont typeface="Arial"/>
              <a:buChar char="●"/>
            </a:pPr>
            <a:r>
              <a:rPr lang="en">
                <a:solidFill>
                  <a:srgbClr val="000000"/>
                </a:solidFill>
                <a:latin typeface="Arial"/>
                <a:ea typeface="Arial"/>
                <a:cs typeface="Arial"/>
                <a:sym typeface="Arial"/>
              </a:rPr>
              <a:t>Bilgisayar teknolojisindeki gelişmelerle birlikte, şu anda büyük miktarda veriyi depolama ve işlemenin yanı sıra bir bilgisayar ağı üzerinden fiziksel olarak uzak konumlardan erişme yeteneğine sahibiz. </a:t>
            </a:r>
            <a:endParaRPr>
              <a:solidFill>
                <a:srgbClr val="000000"/>
              </a:solidFill>
              <a:latin typeface="Arial"/>
              <a:ea typeface="Arial"/>
              <a:cs typeface="Arial"/>
              <a:sym typeface="Arial"/>
            </a:endParaRPr>
          </a:p>
          <a:p>
            <a:pPr indent="-311150" lvl="0" marL="457200" rtl="0" algn="l">
              <a:lnSpc>
                <a:spcPct val="150000"/>
              </a:lnSpc>
              <a:spcBef>
                <a:spcPts val="0"/>
              </a:spcBef>
              <a:spcAft>
                <a:spcPts val="0"/>
              </a:spcAft>
              <a:buClr>
                <a:srgbClr val="000000"/>
              </a:buClr>
              <a:buSzPts val="1300"/>
              <a:buFont typeface="Arial"/>
              <a:buChar char="●"/>
            </a:pPr>
            <a:r>
              <a:rPr lang="en">
                <a:solidFill>
                  <a:srgbClr val="000000"/>
                </a:solidFill>
                <a:latin typeface="Arial"/>
                <a:ea typeface="Arial"/>
                <a:cs typeface="Arial"/>
                <a:sym typeface="Arial"/>
              </a:rPr>
              <a:t>Makine öğrenimi, örnek verileri veya geçmiş deneyimleri kullanarak bir performans kriterini optimize etmek için bilgisayarları programlıyor. </a:t>
            </a:r>
            <a:endParaRPr>
              <a:solidFill>
                <a:srgbClr val="000000"/>
              </a:solidFill>
              <a:latin typeface="Arial"/>
              <a:ea typeface="Arial"/>
              <a:cs typeface="Arial"/>
              <a:sym typeface="Arial"/>
            </a:endParaRPr>
          </a:p>
          <a:p>
            <a:pPr indent="-311150" lvl="0" marL="457200" rtl="0" algn="l">
              <a:lnSpc>
                <a:spcPct val="150000"/>
              </a:lnSpc>
              <a:spcBef>
                <a:spcPts val="0"/>
              </a:spcBef>
              <a:spcAft>
                <a:spcPts val="0"/>
              </a:spcAft>
              <a:buClr>
                <a:srgbClr val="000000"/>
              </a:buClr>
              <a:buSzPts val="1300"/>
              <a:buFont typeface="Arial"/>
              <a:buChar char="●"/>
            </a:pPr>
            <a:r>
              <a:rPr lang="en">
                <a:solidFill>
                  <a:srgbClr val="000000"/>
                </a:solidFill>
                <a:latin typeface="Arial"/>
                <a:ea typeface="Arial"/>
                <a:cs typeface="Arial"/>
                <a:sym typeface="Arial"/>
              </a:rPr>
              <a:t>Bazı parametrelere kadar tanımlanmış bir modelimiz var ve öğrenme, eğitim verilerini veya geçmiş deneyimleri kullanarak modelin parametrelerini optimize etmek için bir bilgisayar programının yürütülmesidir. Model, geleceğe yönelik tahminler yapmak için öngörücü veya verilerden bilgi edinmek için tanımlayıcı veya her ikisi de olabilir.</a:t>
            </a:r>
            <a:endParaRPr>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19"/>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Clr>
                <a:schemeClr val="dk1"/>
              </a:buClr>
              <a:buSzPct val="46300"/>
              <a:buFont typeface="Calibri"/>
              <a:buNone/>
            </a:pPr>
            <a:r>
              <a:rPr lang="en"/>
              <a:t>Makine Öğrenimi nasıl gerçekleşir?</a:t>
            </a:r>
            <a:br>
              <a:rPr lang="en"/>
            </a:br>
            <a:endParaRPr/>
          </a:p>
          <a:p>
            <a:pPr indent="0" lvl="0" marL="0" rtl="0" algn="l">
              <a:lnSpc>
                <a:spcPct val="90000"/>
              </a:lnSpc>
              <a:spcBef>
                <a:spcPts val="0"/>
              </a:spcBef>
              <a:spcAft>
                <a:spcPts val="0"/>
              </a:spcAft>
              <a:buClr>
                <a:schemeClr val="dk1"/>
              </a:buClr>
              <a:buSzPct val="46300"/>
              <a:buFont typeface="Arial"/>
              <a:buNone/>
            </a:pPr>
            <a:r>
              <a:t/>
            </a:r>
            <a:endParaRPr/>
          </a:p>
          <a:p>
            <a:pPr indent="0" lvl="0" marL="0" rtl="0" algn="l">
              <a:lnSpc>
                <a:spcPct val="90000"/>
              </a:lnSpc>
              <a:spcBef>
                <a:spcPts val="0"/>
              </a:spcBef>
              <a:spcAft>
                <a:spcPts val="0"/>
              </a:spcAft>
              <a:buClr>
                <a:schemeClr val="dk1"/>
              </a:buClr>
              <a:buSzPct val="111111"/>
              <a:buFont typeface="Calibri"/>
              <a:buNone/>
            </a:pPr>
            <a:r>
              <a:t/>
            </a:r>
            <a:endParaRPr/>
          </a:p>
        </p:txBody>
      </p:sp>
      <p:sp>
        <p:nvSpPr>
          <p:cNvPr id="461" name="Google Shape;461;p19"/>
          <p:cNvSpPr/>
          <p:nvPr/>
        </p:nvSpPr>
        <p:spPr>
          <a:xfrm>
            <a:off x="3864450" y="1017725"/>
            <a:ext cx="1415100" cy="6588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Calibri"/>
              <a:buNone/>
            </a:pPr>
            <a:r>
              <a:rPr b="0" i="0" lang="en" sz="1800" u="none" cap="none" strike="noStrike">
                <a:solidFill>
                  <a:schemeClr val="dk1"/>
                </a:solidFill>
                <a:latin typeface="Calibri"/>
                <a:ea typeface="Calibri"/>
                <a:cs typeface="Calibri"/>
                <a:sym typeface="Calibri"/>
              </a:rPr>
              <a:t>VERİ</a:t>
            </a:r>
            <a:endParaRPr b="0" i="0" sz="1800" u="none" cap="none" strike="noStrike">
              <a:solidFill>
                <a:schemeClr val="dk1"/>
              </a:solidFill>
              <a:latin typeface="Calibri"/>
              <a:ea typeface="Calibri"/>
              <a:cs typeface="Calibri"/>
              <a:sym typeface="Calibri"/>
            </a:endParaRPr>
          </a:p>
        </p:txBody>
      </p:sp>
      <p:sp>
        <p:nvSpPr>
          <p:cNvPr id="462" name="Google Shape;462;p19"/>
          <p:cNvSpPr/>
          <p:nvPr/>
        </p:nvSpPr>
        <p:spPr>
          <a:xfrm>
            <a:off x="1487650" y="2276075"/>
            <a:ext cx="1732975" cy="1796275"/>
          </a:xfrm>
          <a:prstGeom prst="flowChartPunchedCard">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pic>
        <p:nvPicPr>
          <p:cNvPr id="463" name="Google Shape;463;p19"/>
          <p:cNvPicPr preferRelativeResize="0"/>
          <p:nvPr/>
        </p:nvPicPr>
        <p:blipFill rotWithShape="1">
          <a:blip r:embed="rId3">
            <a:alphaModFix/>
          </a:blip>
          <a:srcRect b="0" l="0" r="0" t="0"/>
          <a:stretch/>
        </p:blipFill>
        <p:spPr>
          <a:xfrm>
            <a:off x="1736750" y="2420700"/>
            <a:ext cx="1234775" cy="1234775"/>
          </a:xfrm>
          <a:prstGeom prst="rect">
            <a:avLst/>
          </a:prstGeom>
          <a:noFill/>
          <a:ln>
            <a:noFill/>
          </a:ln>
        </p:spPr>
      </p:pic>
      <p:sp>
        <p:nvSpPr>
          <p:cNvPr id="464" name="Google Shape;464;p19"/>
          <p:cNvSpPr txBox="1"/>
          <p:nvPr/>
        </p:nvSpPr>
        <p:spPr>
          <a:xfrm>
            <a:off x="1514439" y="3655475"/>
            <a:ext cx="1574037" cy="461635"/>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chemeClr val="dk1"/>
              </a:buClr>
              <a:buSzPts val="1800"/>
              <a:buFont typeface="Calibri"/>
              <a:buNone/>
            </a:pPr>
            <a:r>
              <a:rPr b="0" i="0" lang="en" sz="1800" u="none" cap="none" strike="noStrike">
                <a:solidFill>
                  <a:schemeClr val="dk1"/>
                </a:solidFill>
                <a:latin typeface="Calibri"/>
                <a:ea typeface="Calibri"/>
                <a:cs typeface="Calibri"/>
                <a:sym typeface="Calibri"/>
              </a:rPr>
              <a:t>Eğitim Verileri</a:t>
            </a:r>
            <a:endParaRPr b="0" i="0" sz="1800" u="none" cap="none" strike="noStrike">
              <a:solidFill>
                <a:schemeClr val="dk1"/>
              </a:solidFill>
              <a:latin typeface="Calibri"/>
              <a:ea typeface="Calibri"/>
              <a:cs typeface="Calibri"/>
              <a:sym typeface="Calibri"/>
            </a:endParaRPr>
          </a:p>
        </p:txBody>
      </p:sp>
      <p:sp>
        <p:nvSpPr>
          <p:cNvPr id="465" name="Google Shape;465;p19"/>
          <p:cNvSpPr/>
          <p:nvPr/>
        </p:nvSpPr>
        <p:spPr>
          <a:xfrm>
            <a:off x="6055525" y="2299550"/>
            <a:ext cx="1732975" cy="1796275"/>
          </a:xfrm>
          <a:prstGeom prst="flowChartPunchedCard">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pic>
        <p:nvPicPr>
          <p:cNvPr id="466" name="Google Shape;466;p19"/>
          <p:cNvPicPr preferRelativeResize="0"/>
          <p:nvPr/>
        </p:nvPicPr>
        <p:blipFill rotWithShape="1">
          <a:blip r:embed="rId4">
            <a:alphaModFix/>
          </a:blip>
          <a:srcRect b="0" l="0" r="0" t="0"/>
          <a:stretch/>
        </p:blipFill>
        <p:spPr>
          <a:xfrm>
            <a:off x="6214450" y="2276075"/>
            <a:ext cx="1570925" cy="1570925"/>
          </a:xfrm>
          <a:prstGeom prst="rect">
            <a:avLst/>
          </a:prstGeom>
          <a:noFill/>
          <a:ln>
            <a:noFill/>
          </a:ln>
        </p:spPr>
      </p:pic>
      <p:sp>
        <p:nvSpPr>
          <p:cNvPr id="467" name="Google Shape;467;p19"/>
          <p:cNvSpPr txBox="1"/>
          <p:nvPr/>
        </p:nvSpPr>
        <p:spPr>
          <a:xfrm>
            <a:off x="6214450" y="3645250"/>
            <a:ext cx="1415100" cy="4002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chemeClr val="dk1"/>
              </a:buClr>
              <a:buSzPts val="1800"/>
              <a:buFont typeface="Calibri"/>
              <a:buNone/>
            </a:pPr>
            <a:r>
              <a:rPr b="0" i="0" lang="en" sz="1800" u="none" cap="none" strike="noStrike">
                <a:solidFill>
                  <a:schemeClr val="dk1"/>
                </a:solidFill>
                <a:latin typeface="Calibri"/>
                <a:ea typeface="Calibri"/>
                <a:cs typeface="Calibri"/>
                <a:sym typeface="Calibri"/>
              </a:rPr>
              <a:t>Test Verileri</a:t>
            </a:r>
            <a:endParaRPr b="0" i="0" sz="1800" u="none" cap="none" strike="noStrike">
              <a:solidFill>
                <a:schemeClr val="dk1"/>
              </a:solidFill>
              <a:latin typeface="Calibri"/>
              <a:ea typeface="Calibri"/>
              <a:cs typeface="Calibri"/>
              <a:sym typeface="Calibri"/>
            </a:endParaRPr>
          </a:p>
        </p:txBody>
      </p:sp>
      <p:cxnSp>
        <p:nvCxnSpPr>
          <p:cNvPr id="468" name="Google Shape;468;p19"/>
          <p:cNvCxnSpPr>
            <a:stCxn id="461" idx="2"/>
            <a:endCxn id="462" idx="0"/>
          </p:cNvCxnSpPr>
          <p:nvPr/>
        </p:nvCxnSpPr>
        <p:spPr>
          <a:xfrm rot="5400000">
            <a:off x="3163200" y="867425"/>
            <a:ext cx="599700" cy="2217900"/>
          </a:xfrm>
          <a:prstGeom prst="bentConnector3">
            <a:avLst>
              <a:gd fmla="val 49987" name="adj1"/>
            </a:avLst>
          </a:prstGeom>
          <a:noFill/>
          <a:ln cap="flat" cmpd="sng" w="28575">
            <a:solidFill>
              <a:schemeClr val="dk2"/>
            </a:solidFill>
            <a:prstDash val="solid"/>
            <a:round/>
            <a:headEnd len="sm" w="sm" type="none"/>
            <a:tailEnd len="sm" w="sm" type="none"/>
          </a:ln>
        </p:spPr>
      </p:cxnSp>
      <p:cxnSp>
        <p:nvCxnSpPr>
          <p:cNvPr id="469" name="Google Shape;469;p19"/>
          <p:cNvCxnSpPr>
            <a:stCxn id="461" idx="2"/>
            <a:endCxn id="466" idx="0"/>
          </p:cNvCxnSpPr>
          <p:nvPr/>
        </p:nvCxnSpPr>
        <p:spPr>
          <a:xfrm flipH="1" rot="-5400000">
            <a:off x="5486100" y="762425"/>
            <a:ext cx="599700" cy="2427900"/>
          </a:xfrm>
          <a:prstGeom prst="bentConnector3">
            <a:avLst>
              <a:gd fmla="val 49987" name="adj1"/>
            </a:avLst>
          </a:prstGeom>
          <a:noFill/>
          <a:ln cap="flat" cmpd="sng" w="28575">
            <a:solidFill>
              <a:schemeClr val="dk2"/>
            </a:solidFill>
            <a:prstDash val="solid"/>
            <a:round/>
            <a:headEnd len="sm" w="sm" type="none"/>
            <a:tailEnd len="sm" w="sm" type="none"/>
          </a:ln>
        </p:spPr>
      </p:cxnSp>
      <p:sp>
        <p:nvSpPr>
          <p:cNvPr id="470" name="Google Shape;470;p19"/>
          <p:cNvSpPr txBox="1"/>
          <p:nvPr/>
        </p:nvSpPr>
        <p:spPr>
          <a:xfrm>
            <a:off x="2051363" y="4117110"/>
            <a:ext cx="149385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1D7E74"/>
              </a:buClr>
              <a:buSzPts val="2400"/>
              <a:buFont typeface="Roboto"/>
              <a:buNone/>
            </a:pPr>
            <a:r>
              <a:rPr b="1" i="0" lang="en" sz="2400" u="none" cap="none" strike="noStrike">
                <a:solidFill>
                  <a:srgbClr val="1D7E74"/>
                </a:solidFill>
                <a:latin typeface="Roboto"/>
                <a:ea typeface="Roboto"/>
                <a:cs typeface="Roboto"/>
                <a:sym typeface="Roboto"/>
              </a:rPr>
              <a:t>70</a:t>
            </a:r>
            <a:r>
              <a:rPr b="0" i="0" lang="en" sz="2400" u="none" cap="none" strike="noStrike">
                <a:solidFill>
                  <a:srgbClr val="1D7E74"/>
                </a:solidFill>
                <a:latin typeface="Roboto Thin"/>
                <a:ea typeface="Roboto Thin"/>
                <a:cs typeface="Roboto Thin"/>
                <a:sym typeface="Roboto Thin"/>
              </a:rPr>
              <a:t>%</a:t>
            </a:r>
            <a:endParaRPr/>
          </a:p>
        </p:txBody>
      </p:sp>
      <p:sp>
        <p:nvSpPr>
          <p:cNvPr id="471" name="Google Shape;471;p19"/>
          <p:cNvSpPr txBox="1"/>
          <p:nvPr/>
        </p:nvSpPr>
        <p:spPr>
          <a:xfrm>
            <a:off x="6694925" y="4117110"/>
            <a:ext cx="93462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1D7E74"/>
              </a:buClr>
              <a:buSzPts val="2400"/>
              <a:buFont typeface="Roboto"/>
              <a:buNone/>
            </a:pPr>
            <a:r>
              <a:rPr b="1" i="0" lang="en" sz="2400" u="none" cap="none" strike="noStrike">
                <a:solidFill>
                  <a:srgbClr val="1D7E74"/>
                </a:solidFill>
                <a:latin typeface="Roboto"/>
                <a:ea typeface="Roboto"/>
                <a:cs typeface="Roboto"/>
                <a:sym typeface="Roboto"/>
              </a:rPr>
              <a:t>30</a:t>
            </a:r>
            <a:r>
              <a:rPr b="0" i="0" lang="en" sz="2400" u="none" cap="none" strike="noStrike">
                <a:solidFill>
                  <a:srgbClr val="1D7E74"/>
                </a:solidFill>
                <a:latin typeface="Roboto Thin"/>
                <a:ea typeface="Roboto Thin"/>
                <a:cs typeface="Roboto Thin"/>
                <a:sym typeface="Roboto Thin"/>
              </a:rPr>
              <a: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20"/>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3111"/>
              <a:buFont typeface="Calibri"/>
              <a:buNone/>
            </a:pPr>
            <a:r>
              <a:rPr lang="en"/>
              <a:t>Makine Öğrenimi</a:t>
            </a:r>
            <a:endParaRPr/>
          </a:p>
        </p:txBody>
      </p:sp>
      <p:sp>
        <p:nvSpPr>
          <p:cNvPr id="477" name="Google Shape;477;p20"/>
          <p:cNvSpPr txBox="1"/>
          <p:nvPr>
            <p:ph idx="1" type="body"/>
          </p:nvPr>
        </p:nvSpPr>
        <p:spPr>
          <a:xfrm>
            <a:off x="658375" y="1672050"/>
            <a:ext cx="7675800" cy="2859600"/>
          </a:xfrm>
          <a:prstGeom prst="rect">
            <a:avLst/>
          </a:prstGeom>
          <a:noFill/>
          <a:ln>
            <a:noFill/>
          </a:ln>
        </p:spPr>
        <p:txBody>
          <a:bodyPr anchorCtr="0" anchor="t" bIns="91425" lIns="91425" spcFirstLastPara="1" rIns="91425" wrap="square" tIns="91425">
            <a:normAutofit lnSpcReduction="20000"/>
          </a:bodyPr>
          <a:lstStyle/>
          <a:p>
            <a:pPr indent="-323850" lvl="0" marL="457200" rtl="0" algn="l">
              <a:lnSpc>
                <a:spcPct val="90000"/>
              </a:lnSpc>
              <a:spcBef>
                <a:spcPts val="0"/>
              </a:spcBef>
              <a:spcAft>
                <a:spcPts val="0"/>
              </a:spcAft>
              <a:buSzPts val="1500"/>
              <a:buChar char="★"/>
            </a:pPr>
            <a:r>
              <a:rPr b="1" lang="en" sz="1500"/>
              <a:t>Eğitim verileri;  </a:t>
            </a:r>
            <a:r>
              <a:rPr lang="en" sz="1500"/>
              <a:t>Verilerin çoğunluğunu oluşturur. Kullanılan algoritmanın </a:t>
            </a:r>
            <a:r>
              <a:rPr b="1" lang="en" sz="1500"/>
              <a:t>doğruluğunu</a:t>
            </a:r>
            <a:r>
              <a:rPr lang="en" sz="1500"/>
              <a:t> artırmada kullanılır.</a:t>
            </a:r>
            <a:endParaRPr sz="1500"/>
          </a:p>
          <a:p>
            <a:pPr indent="0" lvl="0" marL="457200" rtl="0" algn="l">
              <a:lnSpc>
                <a:spcPct val="90000"/>
              </a:lnSpc>
              <a:spcBef>
                <a:spcPts val="0"/>
              </a:spcBef>
              <a:spcAft>
                <a:spcPts val="0"/>
              </a:spcAft>
              <a:buNone/>
            </a:pPr>
            <a:r>
              <a:t/>
            </a:r>
            <a:endParaRPr sz="1500"/>
          </a:p>
          <a:p>
            <a:pPr indent="0" lvl="0" marL="457200" rtl="0" algn="l">
              <a:lnSpc>
                <a:spcPct val="90000"/>
              </a:lnSpc>
              <a:spcBef>
                <a:spcPts val="0"/>
              </a:spcBef>
              <a:spcAft>
                <a:spcPts val="0"/>
              </a:spcAft>
              <a:buNone/>
            </a:pPr>
            <a:r>
              <a:t/>
            </a:r>
            <a:endParaRPr sz="1500"/>
          </a:p>
          <a:p>
            <a:pPr indent="0" lvl="0" marL="0" rtl="0" algn="l">
              <a:lnSpc>
                <a:spcPct val="90000"/>
              </a:lnSpc>
              <a:spcBef>
                <a:spcPts val="0"/>
              </a:spcBef>
              <a:spcAft>
                <a:spcPts val="0"/>
              </a:spcAft>
              <a:buNone/>
            </a:pPr>
            <a:r>
              <a:t/>
            </a:r>
            <a:endParaRPr sz="1500"/>
          </a:p>
          <a:p>
            <a:pPr indent="-323850" lvl="0" marL="457200" rtl="0" algn="l">
              <a:lnSpc>
                <a:spcPct val="90000"/>
              </a:lnSpc>
              <a:spcBef>
                <a:spcPts val="0"/>
              </a:spcBef>
              <a:spcAft>
                <a:spcPts val="0"/>
              </a:spcAft>
              <a:buSzPts val="1500"/>
              <a:buChar char="★"/>
            </a:pPr>
            <a:r>
              <a:rPr b="1" lang="en" sz="1500"/>
              <a:t>Test verileri,</a:t>
            </a:r>
            <a:r>
              <a:rPr lang="en" sz="1500"/>
              <a:t> eğitim verilerinden </a:t>
            </a:r>
            <a:r>
              <a:rPr b="1" lang="en" sz="1500"/>
              <a:t>bağımsızdır</a:t>
            </a:r>
            <a:r>
              <a:rPr lang="en" sz="1500"/>
              <a:t>. Kullanılan modelin ve algoritmanın tutarlılığı test edilir.</a:t>
            </a:r>
            <a:endParaRPr sz="1500"/>
          </a:p>
          <a:p>
            <a:pPr indent="-311150" lvl="0" marL="457200" rtl="0" algn="l">
              <a:lnSpc>
                <a:spcPct val="90000"/>
              </a:lnSpc>
              <a:spcBef>
                <a:spcPts val="0"/>
              </a:spcBef>
              <a:spcAft>
                <a:spcPts val="0"/>
              </a:spcAft>
              <a:buClr>
                <a:schemeClr val="dk1"/>
              </a:buClr>
              <a:buSzPts val="1300"/>
              <a:buChar char="●"/>
            </a:pPr>
            <a:r>
              <a:rPr lang="en" sz="1500"/>
              <a:t>Yapay zeka belli bir </a:t>
            </a:r>
            <a:r>
              <a:rPr b="1" lang="en" sz="1500"/>
              <a:t>doğruluk seviyesini</a:t>
            </a:r>
            <a:r>
              <a:rPr lang="en" sz="1500"/>
              <a:t> aştıktan sonra, eğitim verilerinden bağımsız olan test verileriyle </a:t>
            </a:r>
            <a:r>
              <a:rPr b="1" lang="en" sz="1500"/>
              <a:t>değerlendirilir</a:t>
            </a:r>
            <a:r>
              <a:rPr lang="en" sz="1500"/>
              <a:t>.</a:t>
            </a:r>
            <a:endParaRPr sz="1500"/>
          </a:p>
          <a:p>
            <a:pPr indent="-311150" lvl="0" marL="457200" rtl="0" algn="l">
              <a:lnSpc>
                <a:spcPct val="90000"/>
              </a:lnSpc>
              <a:spcBef>
                <a:spcPts val="0"/>
              </a:spcBef>
              <a:spcAft>
                <a:spcPts val="0"/>
              </a:spcAft>
              <a:buClr>
                <a:schemeClr val="dk1"/>
              </a:buClr>
              <a:buSzPts val="1300"/>
              <a:buChar char="●"/>
            </a:pPr>
            <a:r>
              <a:rPr lang="en" sz="1500"/>
              <a:t>Eğer elde edilen </a:t>
            </a:r>
            <a:r>
              <a:rPr b="1" lang="en" sz="1500"/>
              <a:t>kesinlik puanı</a:t>
            </a:r>
            <a:r>
              <a:rPr lang="en" sz="1500"/>
              <a:t> istenilen barajı aşmamışsa; eğitime başka bir ‘makine öğrenimi’ modeli ile yeniden başlanılır. </a:t>
            </a:r>
            <a:endParaRPr sz="1500"/>
          </a:p>
          <a:p>
            <a:pPr indent="-311150" lvl="0" marL="457200" rtl="0" algn="l">
              <a:lnSpc>
                <a:spcPct val="90000"/>
              </a:lnSpc>
              <a:spcBef>
                <a:spcPts val="0"/>
              </a:spcBef>
              <a:spcAft>
                <a:spcPts val="0"/>
              </a:spcAft>
              <a:buClr>
                <a:schemeClr val="dk1"/>
              </a:buClr>
              <a:buSzPts val="1300"/>
              <a:buChar char="●"/>
            </a:pPr>
            <a:r>
              <a:rPr lang="en" sz="1500"/>
              <a:t>Eğer istenilen kesinliğe ulaşılmışsa çalışmada başarıya ulaşılmıştır.</a:t>
            </a:r>
            <a:endParaRPr sz="1500"/>
          </a:p>
          <a:p>
            <a:pPr indent="0" lvl="0" marL="114300" rtl="0" algn="l">
              <a:lnSpc>
                <a:spcPct val="90000"/>
              </a:lnSpc>
              <a:spcBef>
                <a:spcPts val="0"/>
              </a:spcBef>
              <a:spcAft>
                <a:spcPts val="0"/>
              </a:spcAft>
              <a:buClr>
                <a:schemeClr val="dk1"/>
              </a:buClr>
              <a:buSzPts val="1800"/>
              <a:buNone/>
            </a:pPr>
            <a:r>
              <a:t/>
            </a:r>
            <a:endParaRPr/>
          </a:p>
          <a:p>
            <a:pPr indent="-228600" lvl="0" marL="457200" rtl="0" algn="l">
              <a:lnSpc>
                <a:spcPct val="90000"/>
              </a:lnSpc>
              <a:spcBef>
                <a:spcPts val="0"/>
              </a:spcBef>
              <a:spcAft>
                <a:spcPts val="0"/>
              </a:spcAft>
              <a:buClr>
                <a:schemeClr val="dk1"/>
              </a:buClr>
              <a:buSzPts val="1800"/>
              <a:buNone/>
            </a:pPr>
            <a:r>
              <a:t/>
            </a:r>
            <a:endParaRPr/>
          </a:p>
          <a:p>
            <a:pPr indent="-228600" lvl="0" marL="457200" rtl="0" algn="l">
              <a:lnSpc>
                <a:spcPct val="90000"/>
              </a:lnSpc>
              <a:spcBef>
                <a:spcPts val="0"/>
              </a:spcBef>
              <a:spcAft>
                <a:spcPts val="0"/>
              </a:spcAft>
              <a:buClr>
                <a:schemeClr val="dk1"/>
              </a:buClr>
              <a:buSzPts val="1800"/>
              <a:buNone/>
            </a:pPr>
            <a:r>
              <a:t/>
            </a:r>
            <a:endParaRPr/>
          </a:p>
          <a:p>
            <a:pPr indent="-228600" lvl="0" marL="457200" rtl="0" algn="l">
              <a:lnSpc>
                <a:spcPct val="90000"/>
              </a:lnSpc>
              <a:spcBef>
                <a:spcPts val="0"/>
              </a:spcBef>
              <a:spcAft>
                <a:spcPts val="0"/>
              </a:spcAft>
              <a:buClr>
                <a:schemeClr val="dk1"/>
              </a:buClr>
              <a:buSzPts val="1800"/>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g13234938b95_0_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Makine Öğrenimi</a:t>
            </a:r>
            <a:endParaRPr/>
          </a:p>
        </p:txBody>
      </p:sp>
      <p:sp>
        <p:nvSpPr>
          <p:cNvPr id="483" name="Google Shape;483;g13234938b95_0_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84" name="Google Shape;484;g13234938b95_0_5"/>
          <p:cNvPicPr preferRelativeResize="0"/>
          <p:nvPr/>
        </p:nvPicPr>
        <p:blipFill>
          <a:blip r:embed="rId3">
            <a:alphaModFix/>
          </a:blip>
          <a:stretch>
            <a:fillRect/>
          </a:stretch>
        </p:blipFill>
        <p:spPr>
          <a:xfrm>
            <a:off x="1124712" y="1357675"/>
            <a:ext cx="6894575" cy="3279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21"/>
          <p:cNvSpPr txBox="1"/>
          <p:nvPr>
            <p:ph idx="1" type="body"/>
          </p:nvPr>
        </p:nvSpPr>
        <p:spPr>
          <a:xfrm>
            <a:off x="177885" y="949800"/>
            <a:ext cx="8520600" cy="3416400"/>
          </a:xfrm>
          <a:prstGeom prst="rect">
            <a:avLst/>
          </a:prstGeom>
          <a:noFill/>
          <a:ln>
            <a:noFill/>
          </a:ln>
        </p:spPr>
        <p:txBody>
          <a:bodyPr anchorCtr="0" anchor="t" bIns="91425" lIns="91425" spcFirstLastPara="1" rIns="91425" wrap="square" tIns="91425">
            <a:normAutofit/>
          </a:bodyPr>
          <a:lstStyle/>
          <a:p>
            <a:pPr indent="-228600" lvl="0" marL="457200" rtl="0" algn="l">
              <a:lnSpc>
                <a:spcPct val="90000"/>
              </a:lnSpc>
              <a:spcBef>
                <a:spcPts val="0"/>
              </a:spcBef>
              <a:spcAft>
                <a:spcPts val="0"/>
              </a:spcAft>
              <a:buClr>
                <a:schemeClr val="dk1"/>
              </a:buClr>
              <a:buSzPts val="1800"/>
              <a:buNone/>
            </a:pPr>
            <a:r>
              <a:t/>
            </a:r>
            <a:endParaRPr/>
          </a:p>
        </p:txBody>
      </p:sp>
      <p:pic>
        <p:nvPicPr>
          <p:cNvPr id="490" name="Google Shape;490;p21"/>
          <p:cNvPicPr preferRelativeResize="0"/>
          <p:nvPr/>
        </p:nvPicPr>
        <p:blipFill rotWithShape="1">
          <a:blip r:embed="rId3">
            <a:alphaModFix/>
          </a:blip>
          <a:srcRect b="0" l="0" r="0" t="18745"/>
          <a:stretch/>
        </p:blipFill>
        <p:spPr>
          <a:xfrm>
            <a:off x="960038" y="1348200"/>
            <a:ext cx="7562378" cy="3416400"/>
          </a:xfrm>
          <a:prstGeom prst="rect">
            <a:avLst/>
          </a:prstGeom>
          <a:noFill/>
          <a:ln>
            <a:noFill/>
          </a:ln>
        </p:spPr>
      </p:pic>
      <p:sp>
        <p:nvSpPr>
          <p:cNvPr id="491" name="Google Shape;491;p21"/>
          <p:cNvSpPr txBox="1"/>
          <p:nvPr/>
        </p:nvSpPr>
        <p:spPr>
          <a:xfrm>
            <a:off x="156750" y="271700"/>
            <a:ext cx="8830500" cy="1348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2800">
                <a:solidFill>
                  <a:schemeClr val="dk2"/>
                </a:solidFill>
                <a:latin typeface="Maven Pro"/>
                <a:ea typeface="Maven Pro"/>
                <a:cs typeface="Maven Pro"/>
                <a:sym typeface="Maven Pro"/>
              </a:rPr>
              <a:t>Sağlık Bilimlerinde Yapay Zeka ve </a:t>
            </a:r>
            <a:endParaRPr b="1" sz="2800">
              <a:solidFill>
                <a:schemeClr val="dk2"/>
              </a:solidFill>
              <a:latin typeface="Maven Pro"/>
              <a:ea typeface="Maven Pro"/>
              <a:cs typeface="Maven Pro"/>
              <a:sym typeface="Maven Pro"/>
            </a:endParaRPr>
          </a:p>
          <a:p>
            <a:pPr indent="0" lvl="0" marL="0" rtl="0" algn="ctr">
              <a:lnSpc>
                <a:spcPct val="90000"/>
              </a:lnSpc>
              <a:spcBef>
                <a:spcPts val="0"/>
              </a:spcBef>
              <a:spcAft>
                <a:spcPts val="0"/>
              </a:spcAft>
              <a:buNone/>
            </a:pPr>
            <a:r>
              <a:rPr b="1" lang="en" sz="2800">
                <a:solidFill>
                  <a:schemeClr val="dk2"/>
                </a:solidFill>
                <a:latin typeface="Maven Pro"/>
                <a:ea typeface="Maven Pro"/>
                <a:cs typeface="Maven Pro"/>
                <a:sym typeface="Maven Pro"/>
              </a:rPr>
              <a:t>Makine Öğrenmesi</a:t>
            </a:r>
            <a:br>
              <a:rPr b="1" lang="en" sz="2800">
                <a:solidFill>
                  <a:schemeClr val="dk2"/>
                </a:solidFill>
                <a:latin typeface="Maven Pro"/>
                <a:ea typeface="Maven Pro"/>
                <a:cs typeface="Maven Pro"/>
                <a:sym typeface="Maven Pro"/>
              </a:rPr>
            </a:br>
            <a:endParaRPr b="1" sz="2800">
              <a:solidFill>
                <a:schemeClr val="dk2"/>
              </a:solidFill>
              <a:latin typeface="Maven Pro"/>
              <a:ea typeface="Maven Pro"/>
              <a:cs typeface="Maven Pro"/>
              <a:sym typeface="Maven Pr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23"/>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Clr>
                <a:schemeClr val="dk1"/>
              </a:buClr>
              <a:buSzPct val="46300"/>
              <a:buFont typeface="Arial"/>
              <a:buNone/>
            </a:pPr>
            <a:r>
              <a:rPr lang="en"/>
              <a:t>Makine Öğrenim Modelleri ve Algoritmaları</a:t>
            </a:r>
            <a:endParaRPr/>
          </a:p>
          <a:p>
            <a:pPr indent="0" lvl="0" marL="0" rtl="0" algn="l">
              <a:lnSpc>
                <a:spcPct val="90000"/>
              </a:lnSpc>
              <a:spcBef>
                <a:spcPts val="0"/>
              </a:spcBef>
              <a:spcAft>
                <a:spcPts val="0"/>
              </a:spcAft>
              <a:buClr>
                <a:schemeClr val="dk1"/>
              </a:buClr>
              <a:buSzPct val="46300"/>
              <a:buFont typeface="Arial"/>
              <a:buNone/>
            </a:pPr>
            <a:r>
              <a:t/>
            </a:r>
            <a:endParaRPr/>
          </a:p>
          <a:p>
            <a:pPr indent="0" lvl="0" marL="0" rtl="0" algn="l">
              <a:lnSpc>
                <a:spcPct val="90000"/>
              </a:lnSpc>
              <a:spcBef>
                <a:spcPts val="0"/>
              </a:spcBef>
              <a:spcAft>
                <a:spcPts val="0"/>
              </a:spcAft>
              <a:buClr>
                <a:schemeClr val="dk1"/>
              </a:buClr>
              <a:buSzPct val="46300"/>
              <a:buFont typeface="Arial"/>
              <a:buNone/>
            </a:pPr>
            <a:r>
              <a:t/>
            </a:r>
            <a:endParaRPr/>
          </a:p>
          <a:p>
            <a:pPr indent="0" lvl="0" marL="0" rtl="0" algn="l">
              <a:lnSpc>
                <a:spcPct val="90000"/>
              </a:lnSpc>
              <a:spcBef>
                <a:spcPts val="0"/>
              </a:spcBef>
              <a:spcAft>
                <a:spcPts val="0"/>
              </a:spcAft>
              <a:buClr>
                <a:schemeClr val="dk1"/>
              </a:buClr>
              <a:buSzPct val="111111"/>
              <a:buFont typeface="Calibri"/>
              <a:buNone/>
            </a:pPr>
            <a:r>
              <a:t/>
            </a:r>
            <a:endParaRPr/>
          </a:p>
        </p:txBody>
      </p:sp>
      <p:sp>
        <p:nvSpPr>
          <p:cNvPr id="497" name="Google Shape;497;p23"/>
          <p:cNvSpPr txBox="1"/>
          <p:nvPr>
            <p:ph idx="1" type="body"/>
          </p:nvPr>
        </p:nvSpPr>
        <p:spPr>
          <a:xfrm>
            <a:off x="1303800" y="1515300"/>
            <a:ext cx="7030500" cy="30165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1800"/>
              <a:buNone/>
            </a:pPr>
            <a:r>
              <a:t/>
            </a:r>
            <a:endParaRPr sz="1600"/>
          </a:p>
          <a:p>
            <a:pPr indent="-361950" lvl="0" marL="457200" rtl="0" algn="l">
              <a:lnSpc>
                <a:spcPct val="90000"/>
              </a:lnSpc>
              <a:spcBef>
                <a:spcPts val="1200"/>
              </a:spcBef>
              <a:spcAft>
                <a:spcPts val="0"/>
              </a:spcAft>
              <a:buClr>
                <a:schemeClr val="dk1"/>
              </a:buClr>
              <a:buSzPts val="2100"/>
              <a:buChar char="➔"/>
            </a:pPr>
            <a:r>
              <a:rPr lang="en" sz="1600"/>
              <a:t>Decision Tree</a:t>
            </a:r>
            <a:endParaRPr sz="1600"/>
          </a:p>
          <a:p>
            <a:pPr indent="-361950" lvl="0" marL="457200" rtl="0" algn="l">
              <a:lnSpc>
                <a:spcPct val="90000"/>
              </a:lnSpc>
              <a:spcBef>
                <a:spcPts val="0"/>
              </a:spcBef>
              <a:spcAft>
                <a:spcPts val="0"/>
              </a:spcAft>
              <a:buClr>
                <a:schemeClr val="dk1"/>
              </a:buClr>
              <a:buSzPts val="2100"/>
              <a:buChar char="➔"/>
            </a:pPr>
            <a:r>
              <a:rPr lang="en" sz="1600"/>
              <a:t>Classification</a:t>
            </a:r>
            <a:endParaRPr sz="1600"/>
          </a:p>
          <a:p>
            <a:pPr indent="-361950" lvl="0" marL="457200" rtl="0" algn="l">
              <a:lnSpc>
                <a:spcPct val="90000"/>
              </a:lnSpc>
              <a:spcBef>
                <a:spcPts val="0"/>
              </a:spcBef>
              <a:spcAft>
                <a:spcPts val="0"/>
              </a:spcAft>
              <a:buClr>
                <a:schemeClr val="dk1"/>
              </a:buClr>
              <a:buSzPts val="2100"/>
              <a:buChar char="➔"/>
            </a:pPr>
            <a:r>
              <a:rPr lang="en" sz="1600"/>
              <a:t>Logistic Regression</a:t>
            </a:r>
            <a:endParaRPr sz="1600"/>
          </a:p>
          <a:p>
            <a:pPr indent="-361950" lvl="0" marL="457200" rtl="0" algn="l">
              <a:lnSpc>
                <a:spcPct val="90000"/>
              </a:lnSpc>
              <a:spcBef>
                <a:spcPts val="0"/>
              </a:spcBef>
              <a:spcAft>
                <a:spcPts val="0"/>
              </a:spcAft>
              <a:buClr>
                <a:schemeClr val="dk1"/>
              </a:buClr>
              <a:buSzPts val="2100"/>
              <a:buChar char="➔"/>
            </a:pPr>
            <a:r>
              <a:rPr lang="en" sz="1600"/>
              <a:t>Naive Bayes</a:t>
            </a:r>
            <a:endParaRPr sz="1600"/>
          </a:p>
          <a:p>
            <a:pPr indent="-361950" lvl="0" marL="457200" rtl="0" algn="l">
              <a:lnSpc>
                <a:spcPct val="90000"/>
              </a:lnSpc>
              <a:spcBef>
                <a:spcPts val="0"/>
              </a:spcBef>
              <a:spcAft>
                <a:spcPts val="0"/>
              </a:spcAft>
              <a:buClr>
                <a:schemeClr val="dk1"/>
              </a:buClr>
              <a:buSzPts val="2100"/>
              <a:buChar char="➔"/>
            </a:pPr>
            <a:r>
              <a:rPr lang="en" sz="1600"/>
              <a:t>K-nearest neighbor</a:t>
            </a:r>
            <a:endParaRPr sz="1600"/>
          </a:p>
          <a:p>
            <a:pPr indent="-361950" lvl="0" marL="457200" rtl="0" algn="l">
              <a:lnSpc>
                <a:spcPct val="90000"/>
              </a:lnSpc>
              <a:spcBef>
                <a:spcPts val="0"/>
              </a:spcBef>
              <a:spcAft>
                <a:spcPts val="0"/>
              </a:spcAft>
              <a:buClr>
                <a:schemeClr val="dk1"/>
              </a:buClr>
              <a:buSzPts val="2100"/>
              <a:buChar char="➔"/>
            </a:pPr>
            <a:r>
              <a:rPr lang="en" sz="1600"/>
              <a:t>Random Forest</a:t>
            </a:r>
            <a:endParaRPr sz="1600"/>
          </a:p>
          <a:p>
            <a:pPr indent="-361950" lvl="0" marL="457200" rtl="0" algn="l">
              <a:lnSpc>
                <a:spcPct val="90000"/>
              </a:lnSpc>
              <a:spcBef>
                <a:spcPts val="0"/>
              </a:spcBef>
              <a:spcAft>
                <a:spcPts val="0"/>
              </a:spcAft>
              <a:buClr>
                <a:schemeClr val="dk1"/>
              </a:buClr>
              <a:buSzPts val="2100"/>
              <a:buChar char="➔"/>
            </a:pPr>
            <a:r>
              <a:rPr lang="en" sz="1600"/>
              <a:t>Support Vector Machine</a:t>
            </a:r>
            <a:endParaRPr sz="16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24"/>
          <p:cNvSpPr txBox="1"/>
          <p:nvPr>
            <p:ph type="title"/>
          </p:nvPr>
        </p:nvSpPr>
        <p:spPr>
          <a:xfrm>
            <a:off x="1323875" y="407700"/>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3111"/>
              <a:buFont typeface="Calibri"/>
              <a:buNone/>
            </a:pPr>
            <a:r>
              <a:t/>
            </a:r>
            <a:endParaRPr/>
          </a:p>
          <a:p>
            <a:pPr indent="0" lvl="0" marL="0" rtl="0" algn="l">
              <a:lnSpc>
                <a:spcPct val="90000"/>
              </a:lnSpc>
              <a:spcBef>
                <a:spcPts val="0"/>
              </a:spcBef>
              <a:spcAft>
                <a:spcPts val="0"/>
              </a:spcAft>
              <a:buClr>
                <a:schemeClr val="dk1"/>
              </a:buClr>
              <a:buSzPts val="3111"/>
              <a:buFont typeface="Calibri"/>
              <a:buNone/>
            </a:pPr>
            <a:r>
              <a:rPr lang="en"/>
              <a:t>Decision Tree</a:t>
            </a:r>
            <a:endParaRPr/>
          </a:p>
        </p:txBody>
      </p:sp>
      <p:sp>
        <p:nvSpPr>
          <p:cNvPr id="503" name="Google Shape;503;p24"/>
          <p:cNvSpPr txBox="1"/>
          <p:nvPr>
            <p:ph idx="1" type="body"/>
          </p:nvPr>
        </p:nvSpPr>
        <p:spPr>
          <a:xfrm>
            <a:off x="311700" y="1855675"/>
            <a:ext cx="3525900" cy="1134300"/>
          </a:xfrm>
          <a:prstGeom prst="rect">
            <a:avLst/>
          </a:prstGeom>
          <a:noFill/>
          <a:ln>
            <a:noFill/>
          </a:ln>
        </p:spPr>
        <p:txBody>
          <a:bodyPr anchorCtr="0" anchor="t" bIns="91425" lIns="91425" spcFirstLastPara="1" rIns="91425" wrap="square" tIns="91425">
            <a:normAutofit/>
          </a:bodyPr>
          <a:lstStyle/>
          <a:p>
            <a:pPr indent="-361950" lvl="0" marL="457200" rtl="0" algn="l">
              <a:lnSpc>
                <a:spcPct val="90000"/>
              </a:lnSpc>
              <a:spcBef>
                <a:spcPts val="0"/>
              </a:spcBef>
              <a:spcAft>
                <a:spcPts val="0"/>
              </a:spcAft>
              <a:buClr>
                <a:schemeClr val="dk1"/>
              </a:buClr>
              <a:buSzPts val="2100"/>
              <a:buChar char="➔"/>
            </a:pPr>
            <a:r>
              <a:rPr lang="en" sz="1600"/>
              <a:t>Basit ama etkili bir model:</a:t>
            </a:r>
            <a:endParaRPr sz="1600"/>
          </a:p>
          <a:p>
            <a:pPr indent="-336550" lvl="1" marL="914400" rtl="0" algn="l">
              <a:lnSpc>
                <a:spcPct val="90000"/>
              </a:lnSpc>
              <a:spcBef>
                <a:spcPts val="0"/>
              </a:spcBef>
              <a:spcAft>
                <a:spcPts val="0"/>
              </a:spcAft>
              <a:buClr>
                <a:schemeClr val="dk1"/>
              </a:buClr>
              <a:buSzPts val="1700"/>
              <a:buChar char="◆"/>
            </a:pPr>
            <a:r>
              <a:rPr lang="en" sz="1400"/>
              <a:t>Olasılıkları ve sonuçları bir ağaçtaki düğümler olarak temsil eder.</a:t>
            </a:r>
            <a:endParaRPr sz="1600"/>
          </a:p>
        </p:txBody>
      </p:sp>
      <p:sp>
        <p:nvSpPr>
          <p:cNvPr id="504" name="Google Shape;504;p24"/>
          <p:cNvSpPr txBox="1"/>
          <p:nvPr>
            <p:ph idx="4294967295" type="body"/>
          </p:nvPr>
        </p:nvSpPr>
        <p:spPr>
          <a:xfrm>
            <a:off x="416800" y="3107600"/>
            <a:ext cx="3139500" cy="915900"/>
          </a:xfrm>
          <a:prstGeom prst="rect">
            <a:avLst/>
          </a:prstGeom>
          <a:noFill/>
          <a:ln>
            <a:noFill/>
          </a:ln>
        </p:spPr>
        <p:txBody>
          <a:bodyPr anchorCtr="0" anchor="t" bIns="91425" lIns="91425" spcFirstLastPara="1" rIns="91425" wrap="square" tIns="91425">
            <a:normAutofit fontScale="85000" lnSpcReduction="10000"/>
          </a:bodyPr>
          <a:lstStyle/>
          <a:p>
            <a:pPr indent="-344290" lvl="0" marL="457200" rtl="0" algn="l">
              <a:lnSpc>
                <a:spcPct val="90000"/>
              </a:lnSpc>
              <a:spcBef>
                <a:spcPts val="0"/>
              </a:spcBef>
              <a:spcAft>
                <a:spcPts val="0"/>
              </a:spcAft>
              <a:buClr>
                <a:schemeClr val="dk1"/>
              </a:buClr>
              <a:buSzPct val="130424"/>
              <a:buChar char="➔"/>
            </a:pPr>
            <a:r>
              <a:rPr lang="en" sz="1643"/>
              <a:t>Yapay zekada en çok kullanılan modellerden biridir.</a:t>
            </a:r>
            <a:endParaRPr sz="1643"/>
          </a:p>
          <a:p>
            <a:pPr indent="0" lvl="0" marL="0" rtl="0" algn="l">
              <a:lnSpc>
                <a:spcPct val="90000"/>
              </a:lnSpc>
              <a:spcBef>
                <a:spcPts val="1200"/>
              </a:spcBef>
              <a:spcAft>
                <a:spcPts val="1200"/>
              </a:spcAft>
              <a:buClr>
                <a:schemeClr val="dk1"/>
              </a:buClr>
              <a:buSzPct val="161538"/>
              <a:buNone/>
            </a:pPr>
            <a:r>
              <a:t/>
            </a:r>
            <a:endParaRPr/>
          </a:p>
        </p:txBody>
      </p:sp>
      <p:pic>
        <p:nvPicPr>
          <p:cNvPr id="505" name="Google Shape;505;p24"/>
          <p:cNvPicPr preferRelativeResize="0"/>
          <p:nvPr/>
        </p:nvPicPr>
        <p:blipFill rotWithShape="1">
          <a:blip r:embed="rId3">
            <a:alphaModFix/>
          </a:blip>
          <a:srcRect b="0" l="0" r="0" t="0"/>
          <a:stretch/>
        </p:blipFill>
        <p:spPr>
          <a:xfrm>
            <a:off x="4087575" y="1152475"/>
            <a:ext cx="4883424" cy="3674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25"/>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3111"/>
              <a:buFont typeface="Calibri"/>
              <a:buNone/>
            </a:pPr>
            <a:r>
              <a:rPr lang="en"/>
              <a:t>Classification</a:t>
            </a:r>
            <a:endParaRPr/>
          </a:p>
        </p:txBody>
      </p:sp>
      <p:sp>
        <p:nvSpPr>
          <p:cNvPr id="511" name="Google Shape;511;p25"/>
          <p:cNvSpPr txBox="1"/>
          <p:nvPr>
            <p:ph idx="1" type="body"/>
          </p:nvPr>
        </p:nvSpPr>
        <p:spPr>
          <a:xfrm>
            <a:off x="311700" y="1152475"/>
            <a:ext cx="8520600" cy="783000"/>
          </a:xfrm>
          <a:prstGeom prst="rect">
            <a:avLst/>
          </a:prstGeom>
          <a:noFill/>
          <a:ln>
            <a:noFill/>
          </a:ln>
        </p:spPr>
        <p:txBody>
          <a:bodyPr anchorCtr="0" anchor="t" bIns="91425" lIns="91425" spcFirstLastPara="1" rIns="91425" wrap="square" tIns="91425">
            <a:normAutofit/>
          </a:bodyPr>
          <a:lstStyle/>
          <a:p>
            <a:pPr indent="-342900" lvl="0" marL="457200" rtl="0" algn="l">
              <a:lnSpc>
                <a:spcPct val="90000"/>
              </a:lnSpc>
              <a:spcBef>
                <a:spcPts val="0"/>
              </a:spcBef>
              <a:spcAft>
                <a:spcPts val="0"/>
              </a:spcAft>
              <a:buClr>
                <a:schemeClr val="dk1"/>
              </a:buClr>
              <a:buSzPts val="1800"/>
              <a:buChar char="➔"/>
            </a:pPr>
            <a:r>
              <a:rPr lang="en" u="sng"/>
              <a:t>Eğitim verilerini</a:t>
            </a:r>
            <a:r>
              <a:rPr lang="en"/>
              <a:t> kullanarak yeni gözlemlerin </a:t>
            </a:r>
            <a:r>
              <a:rPr b="1" lang="en"/>
              <a:t>kategorisini</a:t>
            </a:r>
            <a:r>
              <a:rPr lang="en"/>
              <a:t> belirlemeyi hedefleyen bi makine öğrenimi algoritmasıdır.</a:t>
            </a:r>
            <a:endParaRPr/>
          </a:p>
        </p:txBody>
      </p:sp>
      <p:sp>
        <p:nvSpPr>
          <p:cNvPr id="512" name="Google Shape;512;p25"/>
          <p:cNvSpPr txBox="1"/>
          <p:nvPr>
            <p:ph idx="4294967295" type="body"/>
          </p:nvPr>
        </p:nvSpPr>
        <p:spPr>
          <a:xfrm>
            <a:off x="397100" y="3806563"/>
            <a:ext cx="8521800" cy="784200"/>
          </a:xfrm>
          <a:prstGeom prst="rect">
            <a:avLst/>
          </a:prstGeom>
          <a:noFill/>
          <a:ln>
            <a:noFill/>
          </a:ln>
        </p:spPr>
        <p:txBody>
          <a:bodyPr anchorCtr="0" anchor="t" bIns="91425" lIns="91425" spcFirstLastPara="1" rIns="91425" wrap="square" tIns="91425">
            <a:normAutofit/>
          </a:bodyPr>
          <a:lstStyle/>
          <a:p>
            <a:pPr indent="-345757" lvl="0" marL="457200" rtl="0" algn="l">
              <a:lnSpc>
                <a:spcPct val="90000"/>
              </a:lnSpc>
              <a:spcBef>
                <a:spcPts val="0"/>
              </a:spcBef>
              <a:spcAft>
                <a:spcPts val="0"/>
              </a:spcAft>
              <a:buClr>
                <a:schemeClr val="dk1"/>
              </a:buClr>
              <a:buSzPts val="2100"/>
              <a:buChar char="➔"/>
            </a:pPr>
            <a:r>
              <a:rPr lang="en"/>
              <a:t>Regresyondan farklı olarak girdilerin çıktı değerleri sayısal bi değer yerine bir kategori ya da başlıktır: “Evet”/“Hayır”, “Hastalık riski dahilinde”/ “Hastalık riski dahilinde değil” vb.</a:t>
            </a:r>
            <a:endParaRPr/>
          </a:p>
        </p:txBody>
      </p:sp>
      <p:pic>
        <p:nvPicPr>
          <p:cNvPr id="513" name="Google Shape;513;p25"/>
          <p:cNvPicPr preferRelativeResize="0"/>
          <p:nvPr/>
        </p:nvPicPr>
        <p:blipFill rotWithShape="1">
          <a:blip r:embed="rId3">
            <a:alphaModFix/>
          </a:blip>
          <a:srcRect b="0" l="0" r="0" t="0"/>
          <a:stretch/>
        </p:blipFill>
        <p:spPr>
          <a:xfrm>
            <a:off x="3143601" y="1935475"/>
            <a:ext cx="2856801" cy="19752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26"/>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3111"/>
              <a:buFont typeface="Calibri"/>
              <a:buNone/>
            </a:pPr>
            <a:r>
              <a:rPr lang="en"/>
              <a:t>Regression</a:t>
            </a:r>
            <a:endParaRPr/>
          </a:p>
        </p:txBody>
      </p:sp>
      <p:sp>
        <p:nvSpPr>
          <p:cNvPr id="519" name="Google Shape;519;p26"/>
          <p:cNvSpPr txBox="1"/>
          <p:nvPr>
            <p:ph idx="1" type="body"/>
          </p:nvPr>
        </p:nvSpPr>
        <p:spPr>
          <a:xfrm>
            <a:off x="311700" y="1152475"/>
            <a:ext cx="8520600" cy="1073100"/>
          </a:xfrm>
          <a:prstGeom prst="rect">
            <a:avLst/>
          </a:prstGeom>
          <a:noFill/>
          <a:ln>
            <a:noFill/>
          </a:ln>
        </p:spPr>
        <p:txBody>
          <a:bodyPr anchorCtr="0" anchor="t" bIns="91425" lIns="91425" spcFirstLastPara="1" rIns="91425" wrap="square" tIns="91425">
            <a:normAutofit/>
          </a:bodyPr>
          <a:lstStyle/>
          <a:p>
            <a:pPr indent="-342900" lvl="0" marL="457200" rtl="0" algn="l">
              <a:lnSpc>
                <a:spcPct val="90000"/>
              </a:lnSpc>
              <a:spcBef>
                <a:spcPts val="0"/>
              </a:spcBef>
              <a:spcAft>
                <a:spcPts val="0"/>
              </a:spcAft>
              <a:buClr>
                <a:schemeClr val="dk1"/>
              </a:buClr>
              <a:buSzPts val="1800"/>
              <a:buChar char="➔"/>
            </a:pPr>
            <a:r>
              <a:rPr lang="en"/>
              <a:t>Regresyon, bağımsız değişkenler ile bağımlı bir değişken(sonuç) arasındaki ilişkiyi araştırmak için kullanılan bir algoritmadır. </a:t>
            </a:r>
            <a:endParaRPr/>
          </a:p>
          <a:p>
            <a:pPr indent="-342900" lvl="0" marL="457200" rtl="0" algn="l">
              <a:lnSpc>
                <a:spcPct val="90000"/>
              </a:lnSpc>
              <a:spcBef>
                <a:spcPts val="0"/>
              </a:spcBef>
              <a:spcAft>
                <a:spcPts val="0"/>
              </a:spcAft>
              <a:buClr>
                <a:schemeClr val="dk1"/>
              </a:buClr>
              <a:buSzPts val="1800"/>
              <a:buChar char="➔"/>
            </a:pPr>
            <a:r>
              <a:rPr lang="en"/>
              <a:t>“</a:t>
            </a:r>
            <a:r>
              <a:rPr b="1" lang="en"/>
              <a:t>Devamlı</a:t>
            </a:r>
            <a:r>
              <a:rPr lang="en"/>
              <a:t>” değişkenleri(sonuçları) tahmin etmek için kullanılır.</a:t>
            </a:r>
            <a:endParaRPr/>
          </a:p>
        </p:txBody>
      </p:sp>
      <p:sp>
        <p:nvSpPr>
          <p:cNvPr id="520" name="Google Shape;520;p26"/>
          <p:cNvSpPr txBox="1"/>
          <p:nvPr>
            <p:ph idx="4294967295" type="body"/>
          </p:nvPr>
        </p:nvSpPr>
        <p:spPr>
          <a:xfrm>
            <a:off x="700175" y="2350163"/>
            <a:ext cx="3462300" cy="2046300"/>
          </a:xfrm>
          <a:prstGeom prst="rect">
            <a:avLst/>
          </a:prstGeom>
          <a:noFill/>
          <a:ln>
            <a:noFill/>
          </a:ln>
        </p:spPr>
        <p:txBody>
          <a:bodyPr anchorCtr="0" anchor="t" bIns="91425" lIns="91425" spcFirstLastPara="1" rIns="91425" wrap="square" tIns="91425">
            <a:normAutofit/>
          </a:bodyPr>
          <a:lstStyle/>
          <a:p>
            <a:pPr indent="-327215" lvl="0" marL="457200" rtl="0" algn="l">
              <a:lnSpc>
                <a:spcPct val="90000"/>
              </a:lnSpc>
              <a:spcBef>
                <a:spcPts val="0"/>
              </a:spcBef>
              <a:spcAft>
                <a:spcPts val="0"/>
              </a:spcAft>
              <a:buClr>
                <a:schemeClr val="dk1"/>
              </a:buClr>
              <a:buSzPts val="2100"/>
              <a:buChar char="➔"/>
            </a:pPr>
            <a:r>
              <a:rPr b="1" lang="en"/>
              <a:t>Bias</a:t>
            </a:r>
            <a:r>
              <a:rPr lang="en"/>
              <a:t> (eğilim/</a:t>
            </a:r>
            <a:r>
              <a:rPr b="1" lang="en"/>
              <a:t>sapma</a:t>
            </a:r>
            <a:r>
              <a:rPr lang="en"/>
              <a:t>): algoritmanın verilerdeki tüm bilgileri dikkate </a:t>
            </a:r>
            <a:r>
              <a:rPr lang="en" u="sng"/>
              <a:t>almayarak</a:t>
            </a:r>
            <a:r>
              <a:rPr lang="en"/>
              <a:t> sürekli olarak yanlış şeyi öğrenme eğilimi.</a:t>
            </a:r>
            <a:endParaRPr/>
          </a:p>
          <a:p>
            <a:pPr indent="-306069" lvl="1" marL="914400" rtl="0" algn="l">
              <a:lnSpc>
                <a:spcPct val="90000"/>
              </a:lnSpc>
              <a:spcBef>
                <a:spcPts val="0"/>
              </a:spcBef>
              <a:spcAft>
                <a:spcPts val="0"/>
              </a:spcAft>
              <a:buClr>
                <a:schemeClr val="dk1"/>
              </a:buClr>
              <a:buSzPts val="1800"/>
              <a:buChar char="◆"/>
            </a:pPr>
            <a:r>
              <a:rPr lang="en"/>
              <a:t>Bias’in düşük olması sistemin tüm kriter ya da değişkenlere duyarlı olduğu anlamına gelir.</a:t>
            </a:r>
            <a:endParaRPr/>
          </a:p>
          <a:p>
            <a:pPr indent="0" lvl="0" marL="0" rtl="0" algn="l">
              <a:lnSpc>
                <a:spcPct val="90000"/>
              </a:lnSpc>
              <a:spcBef>
                <a:spcPts val="1200"/>
              </a:spcBef>
              <a:spcAft>
                <a:spcPts val="1200"/>
              </a:spcAft>
              <a:buClr>
                <a:schemeClr val="dk1"/>
              </a:buClr>
              <a:buSzPts val="2100"/>
              <a:buNone/>
            </a:pPr>
            <a:r>
              <a:t/>
            </a:r>
            <a:endParaRPr/>
          </a:p>
        </p:txBody>
      </p:sp>
      <p:pic>
        <p:nvPicPr>
          <p:cNvPr id="521" name="Google Shape;521;p26"/>
          <p:cNvPicPr preferRelativeResize="0"/>
          <p:nvPr/>
        </p:nvPicPr>
        <p:blipFill rotWithShape="1">
          <a:blip r:embed="rId3">
            <a:alphaModFix/>
          </a:blip>
          <a:srcRect b="0" l="0" r="0" t="0"/>
          <a:stretch/>
        </p:blipFill>
        <p:spPr>
          <a:xfrm>
            <a:off x="4886600" y="2113975"/>
            <a:ext cx="3642899" cy="27321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27"/>
          <p:cNvSpPr txBox="1"/>
          <p:nvPr>
            <p:ph type="title"/>
          </p:nvPr>
        </p:nvSpPr>
        <p:spPr>
          <a:xfrm>
            <a:off x="824000" y="1613825"/>
            <a:ext cx="5857800" cy="1872900"/>
          </a:xfrm>
          <a:prstGeom prst="rect">
            <a:avLst/>
          </a:prstGeom>
          <a:noFill/>
          <a:ln>
            <a:noFill/>
          </a:ln>
        </p:spPr>
        <p:txBody>
          <a:bodyPr anchorCtr="0" anchor="ctr" bIns="91425" lIns="91425" spcFirstLastPara="1" rIns="91425" wrap="square" tIns="91425">
            <a:normAutofit/>
          </a:bodyPr>
          <a:lstStyle/>
          <a:p>
            <a:pPr indent="0" lvl="0" marL="0" rtl="0" algn="ctr">
              <a:lnSpc>
                <a:spcPct val="90000"/>
              </a:lnSpc>
              <a:spcBef>
                <a:spcPts val="0"/>
              </a:spcBef>
              <a:spcAft>
                <a:spcPts val="0"/>
              </a:spcAft>
              <a:buClr>
                <a:schemeClr val="dk1"/>
              </a:buClr>
              <a:buSzPts val="3600"/>
              <a:buFont typeface="Calibri"/>
              <a:buNone/>
            </a:pPr>
            <a:r>
              <a:rPr lang="en"/>
              <a:t>Faydalanılacak Sistemler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
          <p:cNvSpPr txBox="1"/>
          <p:nvPr>
            <p:ph type="title"/>
          </p:nvPr>
        </p:nvSpPr>
        <p:spPr>
          <a:xfrm>
            <a:off x="1293750" y="7693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3111"/>
              <a:buFont typeface="Calibri"/>
              <a:buNone/>
            </a:pPr>
            <a:r>
              <a:rPr lang="en"/>
              <a:t>MOTİVASYON</a:t>
            </a:r>
            <a:endParaRPr/>
          </a:p>
        </p:txBody>
      </p:sp>
      <p:sp>
        <p:nvSpPr>
          <p:cNvPr id="290" name="Google Shape;290;p3"/>
          <p:cNvSpPr txBox="1"/>
          <p:nvPr>
            <p:ph idx="1" type="body"/>
          </p:nvPr>
        </p:nvSpPr>
        <p:spPr>
          <a:xfrm>
            <a:off x="461169" y="1451413"/>
            <a:ext cx="8520600" cy="3416400"/>
          </a:xfrm>
          <a:prstGeom prst="rect">
            <a:avLst/>
          </a:prstGeom>
          <a:noFill/>
          <a:ln>
            <a:noFill/>
          </a:ln>
        </p:spPr>
        <p:txBody>
          <a:bodyPr anchorCtr="0" anchor="t" bIns="91425" lIns="91425" spcFirstLastPara="1" rIns="91425" wrap="square" tIns="91425">
            <a:normAutofit/>
          </a:bodyPr>
          <a:lstStyle/>
          <a:p>
            <a:pPr indent="-374650" lvl="0" marL="457200" rtl="0" algn="l">
              <a:lnSpc>
                <a:spcPct val="90000"/>
              </a:lnSpc>
              <a:spcBef>
                <a:spcPts val="0"/>
              </a:spcBef>
              <a:spcAft>
                <a:spcPts val="0"/>
              </a:spcAft>
              <a:buClr>
                <a:schemeClr val="dk1"/>
              </a:buClr>
              <a:buSzPts val="2300"/>
              <a:buChar char="❖"/>
            </a:pPr>
            <a:r>
              <a:rPr lang="en" sz="1800"/>
              <a:t>Psikiyatri ve Bilgisayar bilimlerini sentezlemek</a:t>
            </a:r>
            <a:endParaRPr sz="1800"/>
          </a:p>
          <a:p>
            <a:pPr indent="-374650" lvl="0" marL="457200" rtl="0" algn="l">
              <a:lnSpc>
                <a:spcPct val="90000"/>
              </a:lnSpc>
              <a:spcBef>
                <a:spcPts val="0"/>
              </a:spcBef>
              <a:spcAft>
                <a:spcPts val="0"/>
              </a:spcAft>
              <a:buClr>
                <a:schemeClr val="dk1"/>
              </a:buClr>
              <a:buSzPts val="2300"/>
              <a:buChar char="❖"/>
            </a:pPr>
            <a:r>
              <a:rPr lang="en" sz="1800"/>
              <a:t>Tanı öncesi ve sonrası evreler için hastalara rehberlik sağlamak</a:t>
            </a:r>
            <a:endParaRPr sz="1800"/>
          </a:p>
          <a:p>
            <a:pPr indent="-374650" lvl="0" marL="457200" rtl="0" algn="l">
              <a:lnSpc>
                <a:spcPct val="90000"/>
              </a:lnSpc>
              <a:spcBef>
                <a:spcPts val="0"/>
              </a:spcBef>
              <a:spcAft>
                <a:spcPts val="0"/>
              </a:spcAft>
              <a:buClr>
                <a:schemeClr val="dk1"/>
              </a:buClr>
              <a:buSzPts val="2300"/>
              <a:buChar char="❖"/>
            </a:pPr>
            <a:r>
              <a:rPr lang="en" sz="1800"/>
              <a:t>Kaynakların verimli kullanılması</a:t>
            </a:r>
            <a:endParaRPr sz="1800"/>
          </a:p>
          <a:p>
            <a:pPr indent="-374650" lvl="0" marL="457200" rtl="0" algn="l">
              <a:lnSpc>
                <a:spcPct val="90000"/>
              </a:lnSpc>
              <a:spcBef>
                <a:spcPts val="0"/>
              </a:spcBef>
              <a:spcAft>
                <a:spcPts val="0"/>
              </a:spcAft>
              <a:buClr>
                <a:schemeClr val="dk1"/>
              </a:buClr>
              <a:buSzPts val="2300"/>
              <a:buChar char="❖"/>
            </a:pPr>
            <a:r>
              <a:rPr lang="en" sz="1800"/>
              <a:t>D</a:t>
            </a:r>
            <a:r>
              <a:rPr lang="en" sz="1800"/>
              <a:t>EHB'nin klinik teşhisinde doğruluğu artırmaya yardımcı olacak araçlar bulmak</a:t>
            </a:r>
            <a:endParaRPr sz="1800"/>
          </a:p>
          <a:p>
            <a:pPr indent="-374650" lvl="0" marL="457200" rtl="0" algn="l">
              <a:lnSpc>
                <a:spcPct val="90000"/>
              </a:lnSpc>
              <a:spcBef>
                <a:spcPts val="0"/>
              </a:spcBef>
              <a:spcAft>
                <a:spcPts val="0"/>
              </a:spcAft>
              <a:buClr>
                <a:schemeClr val="dk1"/>
              </a:buClr>
              <a:buSzPts val="2300"/>
              <a:buChar char="❖"/>
            </a:pPr>
            <a:r>
              <a:rPr lang="en" sz="1800"/>
              <a:t>Tanı için gerekli süreyi azaltmak</a:t>
            </a:r>
            <a:endParaRPr sz="1800"/>
          </a:p>
          <a:p>
            <a:pPr indent="-228600" lvl="0" marL="457200" rtl="0" algn="l">
              <a:lnSpc>
                <a:spcPct val="90000"/>
              </a:lnSpc>
              <a:spcBef>
                <a:spcPts val="0"/>
              </a:spcBef>
              <a:spcAft>
                <a:spcPts val="0"/>
              </a:spcAft>
              <a:buClr>
                <a:schemeClr val="dk1"/>
              </a:buClr>
              <a:buSzPts val="180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28"/>
          <p:cNvSpPr txBox="1"/>
          <p:nvPr>
            <p:ph type="title"/>
          </p:nvPr>
        </p:nvSpPr>
        <p:spPr>
          <a:xfrm>
            <a:off x="1303800" y="7492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3111"/>
              <a:buFont typeface="Calibri"/>
              <a:buNone/>
            </a:pPr>
            <a:r>
              <a:rPr lang="en"/>
              <a:t>Python</a:t>
            </a:r>
            <a:endParaRPr/>
          </a:p>
        </p:txBody>
      </p:sp>
      <p:sp>
        <p:nvSpPr>
          <p:cNvPr id="532" name="Google Shape;532;p28"/>
          <p:cNvSpPr txBox="1"/>
          <p:nvPr>
            <p:ph idx="1" type="body"/>
          </p:nvPr>
        </p:nvSpPr>
        <p:spPr>
          <a:xfrm>
            <a:off x="331800" y="1403625"/>
            <a:ext cx="4400100" cy="2643900"/>
          </a:xfrm>
          <a:prstGeom prst="rect">
            <a:avLst/>
          </a:prstGeom>
          <a:noFill/>
          <a:ln>
            <a:noFill/>
          </a:ln>
        </p:spPr>
        <p:txBody>
          <a:bodyPr anchorCtr="0" anchor="t" bIns="91425" lIns="91425" spcFirstLastPara="1" rIns="91425" wrap="square" tIns="91425">
            <a:normAutofit/>
          </a:bodyPr>
          <a:lstStyle/>
          <a:p>
            <a:pPr indent="-342900" lvl="0" marL="457200" rtl="0" algn="l">
              <a:lnSpc>
                <a:spcPct val="90000"/>
              </a:lnSpc>
              <a:spcBef>
                <a:spcPts val="0"/>
              </a:spcBef>
              <a:spcAft>
                <a:spcPts val="0"/>
              </a:spcAft>
              <a:buClr>
                <a:schemeClr val="dk1"/>
              </a:buClr>
              <a:buSzPts val="1800"/>
              <a:buChar char="➔"/>
            </a:pPr>
            <a:r>
              <a:rPr lang="en"/>
              <a:t>Projede kullanılacak programlama dili</a:t>
            </a:r>
            <a:endParaRPr/>
          </a:p>
          <a:p>
            <a:pPr indent="-342900" lvl="0" marL="457200" rtl="0" algn="l">
              <a:lnSpc>
                <a:spcPct val="90000"/>
              </a:lnSpc>
              <a:spcBef>
                <a:spcPts val="0"/>
              </a:spcBef>
              <a:spcAft>
                <a:spcPts val="0"/>
              </a:spcAft>
              <a:buClr>
                <a:schemeClr val="dk1"/>
              </a:buClr>
              <a:buSzPts val="1800"/>
              <a:buChar char="➔"/>
            </a:pPr>
            <a:r>
              <a:rPr lang="en"/>
              <a:t>Yapay zeka ve makine öğrenimi için oldukça uygun</a:t>
            </a:r>
            <a:endParaRPr/>
          </a:p>
        </p:txBody>
      </p:sp>
      <p:sp>
        <p:nvSpPr>
          <p:cNvPr id="533" name="Google Shape;533;p28"/>
          <p:cNvSpPr/>
          <p:nvPr/>
        </p:nvSpPr>
        <p:spPr>
          <a:xfrm>
            <a:off x="5804038" y="1834800"/>
            <a:ext cx="2674200" cy="1473900"/>
          </a:xfrm>
          <a:prstGeom prst="roundRect">
            <a:avLst>
              <a:gd fmla="val 16667" name="adj"/>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pic>
        <p:nvPicPr>
          <p:cNvPr id="534" name="Google Shape;534;p28"/>
          <p:cNvPicPr preferRelativeResize="0"/>
          <p:nvPr/>
        </p:nvPicPr>
        <p:blipFill rotWithShape="1">
          <a:blip r:embed="rId3">
            <a:alphaModFix/>
          </a:blip>
          <a:srcRect b="0" l="0" r="0" t="0"/>
          <a:stretch/>
        </p:blipFill>
        <p:spPr>
          <a:xfrm>
            <a:off x="5930188" y="2181225"/>
            <a:ext cx="2762250" cy="7810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29"/>
          <p:cNvSpPr txBox="1"/>
          <p:nvPr>
            <p:ph type="title"/>
          </p:nvPr>
        </p:nvSpPr>
        <p:spPr>
          <a:xfrm>
            <a:off x="1293750" y="7492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3111"/>
              <a:buFont typeface="Calibri"/>
              <a:buNone/>
            </a:pPr>
            <a:r>
              <a:rPr lang="en"/>
              <a:t>GitHub</a:t>
            </a:r>
            <a:endParaRPr/>
          </a:p>
        </p:txBody>
      </p:sp>
      <p:sp>
        <p:nvSpPr>
          <p:cNvPr id="540" name="Google Shape;540;p29"/>
          <p:cNvSpPr txBox="1"/>
          <p:nvPr>
            <p:ph idx="1" type="body"/>
          </p:nvPr>
        </p:nvSpPr>
        <p:spPr>
          <a:xfrm>
            <a:off x="311700" y="1484000"/>
            <a:ext cx="8520600" cy="1623900"/>
          </a:xfrm>
          <a:prstGeom prst="rect">
            <a:avLst/>
          </a:prstGeom>
          <a:noFill/>
          <a:ln>
            <a:noFill/>
          </a:ln>
        </p:spPr>
        <p:txBody>
          <a:bodyPr anchorCtr="0" anchor="t" bIns="91425" lIns="91425" spcFirstLastPara="1" rIns="91425" wrap="square" tIns="91425">
            <a:normAutofit/>
          </a:bodyPr>
          <a:lstStyle/>
          <a:p>
            <a:pPr indent="-342900" lvl="0" marL="457200" rtl="0" algn="l">
              <a:lnSpc>
                <a:spcPct val="90000"/>
              </a:lnSpc>
              <a:spcBef>
                <a:spcPts val="0"/>
              </a:spcBef>
              <a:spcAft>
                <a:spcPts val="0"/>
              </a:spcAft>
              <a:buClr>
                <a:schemeClr val="dk1"/>
              </a:buClr>
              <a:buSzPts val="1800"/>
              <a:buChar char="➔"/>
            </a:pPr>
            <a:r>
              <a:rPr lang="en"/>
              <a:t>İnternet tabanlı yazılım geliştirme aracı</a:t>
            </a:r>
            <a:endParaRPr/>
          </a:p>
          <a:p>
            <a:pPr indent="-342900" lvl="1" marL="914400" rtl="0" algn="l">
              <a:lnSpc>
                <a:spcPct val="90000"/>
              </a:lnSpc>
              <a:spcBef>
                <a:spcPts val="0"/>
              </a:spcBef>
              <a:spcAft>
                <a:spcPts val="0"/>
              </a:spcAft>
              <a:buClr>
                <a:schemeClr val="dk1"/>
              </a:buClr>
              <a:buSzPts val="1800"/>
              <a:buChar char="◆"/>
            </a:pPr>
            <a:r>
              <a:rPr lang="en" sz="1800"/>
              <a:t>Geliştirilecek uygulamadaki her gelişme buraya anlık yansıyacak.</a:t>
            </a:r>
            <a:endParaRPr sz="1800"/>
          </a:p>
          <a:p>
            <a:pPr indent="-342900" lvl="0" marL="457200" rtl="0" algn="l">
              <a:lnSpc>
                <a:spcPct val="90000"/>
              </a:lnSpc>
              <a:spcBef>
                <a:spcPts val="0"/>
              </a:spcBef>
              <a:spcAft>
                <a:spcPts val="0"/>
              </a:spcAft>
              <a:buClr>
                <a:schemeClr val="dk1"/>
              </a:buClr>
              <a:buSzPts val="1800"/>
              <a:buChar char="➔"/>
            </a:pPr>
            <a:r>
              <a:rPr lang="en"/>
              <a:t>Kodlara ek olarak, yapacağımız araştırma ve projedeki diğer gelişmeleri de buraya yansıtmak istiyoruz.</a:t>
            </a:r>
            <a:endParaRPr/>
          </a:p>
        </p:txBody>
      </p:sp>
      <p:pic>
        <p:nvPicPr>
          <p:cNvPr id="541" name="Google Shape;541;p29"/>
          <p:cNvPicPr preferRelativeResize="0"/>
          <p:nvPr/>
        </p:nvPicPr>
        <p:blipFill rotWithShape="1">
          <a:blip r:embed="rId3">
            <a:alphaModFix/>
          </a:blip>
          <a:srcRect b="0" l="0" r="0" t="0"/>
          <a:stretch/>
        </p:blipFill>
        <p:spPr>
          <a:xfrm>
            <a:off x="1574125" y="2911125"/>
            <a:ext cx="2482428" cy="2062325"/>
          </a:xfrm>
          <a:prstGeom prst="rect">
            <a:avLst/>
          </a:prstGeom>
          <a:noFill/>
          <a:ln>
            <a:noFill/>
          </a:ln>
        </p:spPr>
      </p:pic>
      <p:pic>
        <p:nvPicPr>
          <p:cNvPr id="542" name="Google Shape;542;p29"/>
          <p:cNvPicPr preferRelativeResize="0"/>
          <p:nvPr/>
        </p:nvPicPr>
        <p:blipFill rotWithShape="1">
          <a:blip r:embed="rId4">
            <a:alphaModFix/>
          </a:blip>
          <a:srcRect b="0" l="0" r="0" t="0"/>
          <a:stretch/>
        </p:blipFill>
        <p:spPr>
          <a:xfrm>
            <a:off x="4514153" y="2746600"/>
            <a:ext cx="3484713" cy="20623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30"/>
          <p:cNvSpPr txBox="1"/>
          <p:nvPr>
            <p:ph type="title"/>
          </p:nvPr>
        </p:nvSpPr>
        <p:spPr>
          <a:xfrm>
            <a:off x="824000" y="1613825"/>
            <a:ext cx="5857800" cy="1872900"/>
          </a:xfrm>
          <a:prstGeom prst="rect">
            <a:avLst/>
          </a:prstGeom>
          <a:noFill/>
          <a:ln>
            <a:noFill/>
          </a:ln>
        </p:spPr>
        <p:txBody>
          <a:bodyPr anchorCtr="0" anchor="ctr" bIns="91425" lIns="91425" spcFirstLastPara="1" rIns="91425" wrap="square" tIns="91425">
            <a:normAutofit/>
          </a:bodyPr>
          <a:lstStyle/>
          <a:p>
            <a:pPr indent="0" lvl="0" marL="0" rtl="0" algn="ctr">
              <a:lnSpc>
                <a:spcPct val="90000"/>
              </a:lnSpc>
              <a:spcBef>
                <a:spcPts val="0"/>
              </a:spcBef>
              <a:spcAft>
                <a:spcPts val="0"/>
              </a:spcAft>
              <a:buClr>
                <a:schemeClr val="dk1"/>
              </a:buClr>
              <a:buSzPts val="3600"/>
              <a:buFont typeface="Calibri"/>
              <a:buNone/>
            </a:pPr>
            <a:r>
              <a:rPr lang="en"/>
              <a:t>YOL HARİTASI</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31"/>
          <p:cNvSpPr/>
          <p:nvPr/>
        </p:nvSpPr>
        <p:spPr>
          <a:xfrm flipH="1">
            <a:off x="3095238" y="2016825"/>
            <a:ext cx="5367300" cy="572700"/>
          </a:xfrm>
          <a:prstGeom prst="parallelogram">
            <a:avLst>
              <a:gd fmla="val 96952" name="adj"/>
            </a:avLst>
          </a:prstGeom>
          <a:solidFill>
            <a:srgbClr val="0B5394"/>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Uygulama Koordinasyon</a:t>
            </a:r>
            <a:endParaRPr b="0" i="0" sz="1200" u="none" cap="none" strike="noStrike">
              <a:solidFill>
                <a:schemeClr val="lt1"/>
              </a:solidFill>
              <a:latin typeface="Calibri"/>
              <a:ea typeface="Calibri"/>
              <a:cs typeface="Calibri"/>
              <a:sym typeface="Calibri"/>
            </a:endParaRPr>
          </a:p>
          <a:p>
            <a:pPr indent="0" lvl="0" marL="0" marR="0" rtl="0" algn="ctr">
              <a:spcBef>
                <a:spcPts val="0"/>
              </a:spcBef>
              <a:spcAft>
                <a:spcPts val="0"/>
              </a:spcAft>
              <a:buClr>
                <a:schemeClr val="lt1"/>
              </a:buClr>
              <a:buSzPts val="1200"/>
              <a:buFont typeface="Calibri"/>
              <a:buNone/>
            </a:pPr>
            <a:r>
              <a:rPr b="0" i="0" lang="en" sz="1200" u="none" cap="none" strike="noStrike">
                <a:solidFill>
                  <a:schemeClr val="lt1"/>
                </a:solidFill>
                <a:latin typeface="Calibri"/>
                <a:ea typeface="Calibri"/>
                <a:cs typeface="Calibri"/>
                <a:sym typeface="Calibri"/>
              </a:rPr>
              <a:t>(Tutarlılık ve ‘Kriter’ Değerlendirmeleri)</a:t>
            </a:r>
            <a:endParaRPr b="0" i="0" sz="1200" u="none" cap="none" strike="noStrike">
              <a:solidFill>
                <a:schemeClr val="dk1"/>
              </a:solidFill>
              <a:latin typeface="Calibri"/>
              <a:ea typeface="Calibri"/>
              <a:cs typeface="Calibri"/>
              <a:sym typeface="Calibri"/>
            </a:endParaRPr>
          </a:p>
        </p:txBody>
      </p:sp>
      <p:sp>
        <p:nvSpPr>
          <p:cNvPr id="553" name="Google Shape;553;p31"/>
          <p:cNvSpPr/>
          <p:nvPr/>
        </p:nvSpPr>
        <p:spPr>
          <a:xfrm>
            <a:off x="3095229" y="2648875"/>
            <a:ext cx="5367300" cy="5727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100"/>
              <a:buFont typeface="Arial"/>
              <a:buNone/>
            </a:pPr>
            <a:r>
              <a:rPr b="0" i="0" lang="en" sz="1300" u="none" cap="none" strike="noStrike">
                <a:solidFill>
                  <a:schemeClr val="lt1"/>
                </a:solidFill>
                <a:latin typeface="Calibri"/>
                <a:ea typeface="Calibri"/>
                <a:cs typeface="Calibri"/>
                <a:sym typeface="Calibri"/>
              </a:rPr>
              <a:t>Uygulama Geliştiriciliği</a:t>
            </a:r>
            <a:endParaRPr b="0" i="0" sz="1300" u="none" cap="none" strike="noStrike">
              <a:solidFill>
                <a:schemeClr val="lt1"/>
              </a:solidFill>
              <a:latin typeface="Calibri"/>
              <a:ea typeface="Calibri"/>
              <a:cs typeface="Calibri"/>
              <a:sym typeface="Calibri"/>
            </a:endParaRPr>
          </a:p>
          <a:p>
            <a:pPr indent="0" lvl="0" marL="0" marR="0" rtl="0" algn="ctr">
              <a:spcBef>
                <a:spcPts val="0"/>
              </a:spcBef>
              <a:spcAft>
                <a:spcPts val="0"/>
              </a:spcAft>
              <a:buClr>
                <a:schemeClr val="lt1"/>
              </a:buClr>
              <a:buSzPts val="1300"/>
              <a:buFont typeface="Calibri"/>
              <a:buNone/>
            </a:pPr>
            <a:r>
              <a:rPr b="0" i="0" lang="en" sz="1300" u="none" cap="none" strike="noStrike">
                <a:solidFill>
                  <a:schemeClr val="lt1"/>
                </a:solidFill>
                <a:latin typeface="Calibri"/>
                <a:ea typeface="Calibri"/>
                <a:cs typeface="Calibri"/>
                <a:sym typeface="Calibri"/>
              </a:rPr>
              <a:t>(Training&amp;Testing)</a:t>
            </a:r>
            <a:endParaRPr b="0" i="0" sz="1300" u="none" cap="none" strike="noStrike">
              <a:solidFill>
                <a:schemeClr val="lt1"/>
              </a:solidFill>
              <a:latin typeface="Calibri"/>
              <a:ea typeface="Calibri"/>
              <a:cs typeface="Calibri"/>
              <a:sym typeface="Calibri"/>
            </a:endParaRPr>
          </a:p>
        </p:txBody>
      </p:sp>
      <p:sp>
        <p:nvSpPr>
          <p:cNvPr id="554" name="Google Shape;554;p31"/>
          <p:cNvSpPr/>
          <p:nvPr/>
        </p:nvSpPr>
        <p:spPr>
          <a:xfrm flipH="1">
            <a:off x="2047753" y="1384838"/>
            <a:ext cx="5168100" cy="572700"/>
          </a:xfrm>
          <a:prstGeom prst="parallelogram">
            <a:avLst>
              <a:gd fmla="val 96952" name="adj"/>
            </a:avLst>
          </a:prstGeom>
          <a:solidFill>
            <a:srgbClr val="0B5394"/>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lt1"/>
              </a:buClr>
              <a:buSzPts val="1200"/>
              <a:buFont typeface="Calibri"/>
              <a:buNone/>
            </a:pPr>
            <a:r>
              <a:rPr b="0" i="0" lang="en" sz="1200" u="none" cap="none" strike="noStrike">
                <a:solidFill>
                  <a:schemeClr val="lt1"/>
                </a:solidFill>
                <a:latin typeface="Calibri"/>
                <a:ea typeface="Calibri"/>
                <a:cs typeface="Calibri"/>
                <a:sym typeface="Calibri"/>
              </a:rPr>
              <a:t>Muayeneler ve Veri Toplama</a:t>
            </a:r>
            <a:r>
              <a:rPr b="0" i="0" lang="en" sz="1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p:txBody>
      </p:sp>
      <p:sp>
        <p:nvSpPr>
          <p:cNvPr id="555" name="Google Shape;555;p31"/>
          <p:cNvSpPr/>
          <p:nvPr/>
        </p:nvSpPr>
        <p:spPr>
          <a:xfrm>
            <a:off x="2924788" y="3280925"/>
            <a:ext cx="4948200" cy="1596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lt1"/>
              </a:buClr>
              <a:buSzPts val="1200"/>
              <a:buFont typeface="Calibri"/>
              <a:buNone/>
            </a:pPr>
            <a:r>
              <a:rPr b="0" i="0" lang="en" sz="1200" u="none" cap="none" strike="noStrike">
                <a:solidFill>
                  <a:schemeClr val="lt1"/>
                </a:solidFill>
                <a:latin typeface="Calibri"/>
                <a:ea typeface="Calibri"/>
                <a:cs typeface="Calibri"/>
                <a:sym typeface="Calibri"/>
              </a:rPr>
              <a:t>Data Parsing</a:t>
            </a:r>
            <a:endParaRPr b="0" i="0" sz="1200" u="none" cap="none" strike="noStrike">
              <a:solidFill>
                <a:schemeClr val="lt1"/>
              </a:solidFill>
              <a:latin typeface="Calibri"/>
              <a:ea typeface="Calibri"/>
              <a:cs typeface="Calibri"/>
              <a:sym typeface="Calibri"/>
            </a:endParaRPr>
          </a:p>
        </p:txBody>
      </p:sp>
      <p:sp>
        <p:nvSpPr>
          <p:cNvPr id="556" name="Google Shape;556;p31"/>
          <p:cNvSpPr/>
          <p:nvPr/>
        </p:nvSpPr>
        <p:spPr>
          <a:xfrm flipH="1">
            <a:off x="681462" y="1046125"/>
            <a:ext cx="1466100" cy="279300"/>
          </a:xfrm>
          <a:prstGeom prst="parallelogram">
            <a:avLst>
              <a:gd fmla="val 96952" name="adj"/>
            </a:avLst>
          </a:prstGeom>
          <a:solidFill>
            <a:srgbClr val="0B5394"/>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lt1"/>
              </a:buClr>
              <a:buSzPts val="1200"/>
              <a:buFont typeface="Calibri"/>
              <a:buNone/>
            </a:pPr>
            <a:r>
              <a:rPr b="0" i="0" lang="en" sz="1200" u="none" cap="none" strike="noStrike">
                <a:solidFill>
                  <a:schemeClr val="lt1"/>
                </a:solidFill>
                <a:latin typeface="Calibri"/>
                <a:ea typeface="Calibri"/>
                <a:cs typeface="Calibri"/>
                <a:sym typeface="Calibri"/>
              </a:rPr>
              <a:t>Araştırma</a:t>
            </a:r>
            <a:r>
              <a:rPr b="0" i="0" lang="en" sz="12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p:txBody>
      </p:sp>
      <p:sp>
        <p:nvSpPr>
          <p:cNvPr id="557" name="Google Shape;557;p31"/>
          <p:cNvSpPr/>
          <p:nvPr/>
        </p:nvSpPr>
        <p:spPr>
          <a:xfrm>
            <a:off x="3556465" y="3499875"/>
            <a:ext cx="4120800" cy="1596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lt1"/>
              </a:buClr>
              <a:buSzPts val="1200"/>
              <a:buFont typeface="Calibri"/>
              <a:buNone/>
            </a:pPr>
            <a:r>
              <a:rPr b="0" i="0" lang="en" sz="1200" u="none" cap="none" strike="noStrike">
                <a:solidFill>
                  <a:schemeClr val="lt1"/>
                </a:solidFill>
                <a:latin typeface="Calibri"/>
                <a:ea typeface="Calibri"/>
                <a:cs typeface="Calibri"/>
                <a:sym typeface="Calibri"/>
              </a:rPr>
              <a:t>Processing</a:t>
            </a:r>
            <a:endParaRPr b="0" i="0" sz="1200" u="none" cap="none" strike="noStrike">
              <a:solidFill>
                <a:schemeClr val="lt1"/>
              </a:solidFill>
              <a:latin typeface="Calibri"/>
              <a:ea typeface="Calibri"/>
              <a:cs typeface="Calibri"/>
              <a:sym typeface="Calibri"/>
            </a:endParaRPr>
          </a:p>
        </p:txBody>
      </p:sp>
      <p:sp>
        <p:nvSpPr>
          <p:cNvPr id="558" name="Google Shape;558;p31"/>
          <p:cNvSpPr/>
          <p:nvPr/>
        </p:nvSpPr>
        <p:spPr>
          <a:xfrm>
            <a:off x="4310912" y="3718825"/>
            <a:ext cx="3172200" cy="1596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lt1"/>
              </a:buClr>
              <a:buSzPts val="1000"/>
              <a:buFont typeface="Calibri"/>
              <a:buNone/>
            </a:pPr>
            <a:r>
              <a:rPr b="0" i="0" lang="en" sz="1000" u="none" cap="none" strike="noStrike">
                <a:solidFill>
                  <a:schemeClr val="lt1"/>
                </a:solidFill>
                <a:latin typeface="Calibri"/>
                <a:ea typeface="Calibri"/>
                <a:cs typeface="Calibri"/>
                <a:sym typeface="Calibri"/>
              </a:rPr>
              <a:t>Increasing Accuracy &amp; Decreasing Bias</a:t>
            </a:r>
            <a:endParaRPr b="0" i="0" sz="1000" u="none" cap="none" strike="noStrike">
              <a:solidFill>
                <a:schemeClr val="lt1"/>
              </a:solidFill>
              <a:latin typeface="Calibri"/>
              <a:ea typeface="Calibri"/>
              <a:cs typeface="Calibri"/>
              <a:sym typeface="Calibri"/>
            </a:endParaRPr>
          </a:p>
        </p:txBody>
      </p:sp>
      <p:sp>
        <p:nvSpPr>
          <p:cNvPr id="559" name="Google Shape;559;p31"/>
          <p:cNvSpPr/>
          <p:nvPr/>
        </p:nvSpPr>
        <p:spPr>
          <a:xfrm>
            <a:off x="808013" y="3937775"/>
            <a:ext cx="1968000" cy="1596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lt1"/>
              </a:buClr>
              <a:buSzPts val="1200"/>
              <a:buFont typeface="Calibri"/>
              <a:buNone/>
            </a:pPr>
            <a:r>
              <a:rPr b="0" i="0" lang="en" sz="1200" u="none" cap="none" strike="noStrike">
                <a:solidFill>
                  <a:schemeClr val="lt1"/>
                </a:solidFill>
                <a:latin typeface="Calibri"/>
                <a:ea typeface="Calibri"/>
                <a:cs typeface="Calibri"/>
                <a:sym typeface="Calibri"/>
              </a:rPr>
              <a:t>Araştırma</a:t>
            </a:r>
            <a:endParaRPr b="0" i="0" sz="1200" u="none" cap="none" strike="noStrike">
              <a:solidFill>
                <a:schemeClr val="lt1"/>
              </a:solidFill>
              <a:latin typeface="Calibri"/>
              <a:ea typeface="Calibri"/>
              <a:cs typeface="Calibri"/>
              <a:sym typeface="Calibri"/>
            </a:endParaRPr>
          </a:p>
        </p:txBody>
      </p:sp>
      <p:sp>
        <p:nvSpPr>
          <p:cNvPr id="560" name="Google Shape;560;p31"/>
          <p:cNvSpPr/>
          <p:nvPr/>
        </p:nvSpPr>
        <p:spPr>
          <a:xfrm flipH="1">
            <a:off x="1999161" y="1046125"/>
            <a:ext cx="5265300" cy="2793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b="0" i="0" lang="en" sz="1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p:txBody>
      </p:sp>
      <p:sp>
        <p:nvSpPr>
          <p:cNvPr id="561" name="Google Shape;561;p31"/>
          <p:cNvSpPr/>
          <p:nvPr/>
        </p:nvSpPr>
        <p:spPr>
          <a:xfrm flipH="1">
            <a:off x="6771386" y="1384775"/>
            <a:ext cx="1101600" cy="5727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b="0" i="0" lang="en" sz="1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p:txBody>
      </p:sp>
      <p:sp>
        <p:nvSpPr>
          <p:cNvPr id="562" name="Google Shape;562;p31"/>
          <p:cNvSpPr/>
          <p:nvPr/>
        </p:nvSpPr>
        <p:spPr>
          <a:xfrm flipH="1">
            <a:off x="1014712" y="1384775"/>
            <a:ext cx="1466100" cy="5727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b="0" i="0" lang="en" sz="1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p:txBody>
      </p:sp>
      <p:sp>
        <p:nvSpPr>
          <p:cNvPr id="563" name="Google Shape;563;p31"/>
          <p:cNvSpPr/>
          <p:nvPr/>
        </p:nvSpPr>
        <p:spPr>
          <a:xfrm flipH="1">
            <a:off x="1588462" y="2016825"/>
            <a:ext cx="1968000" cy="5727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rPr b="0" i="0" lang="en" sz="1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p:txBody>
      </p:sp>
      <p:sp>
        <p:nvSpPr>
          <p:cNvPr id="564" name="Google Shape;564;p31"/>
          <p:cNvSpPr/>
          <p:nvPr/>
        </p:nvSpPr>
        <p:spPr>
          <a:xfrm>
            <a:off x="1588457" y="2648875"/>
            <a:ext cx="1968000" cy="5727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65" name="Google Shape;565;p31"/>
          <p:cNvSpPr/>
          <p:nvPr/>
        </p:nvSpPr>
        <p:spPr>
          <a:xfrm>
            <a:off x="1382608" y="3280925"/>
            <a:ext cx="1598400" cy="159600"/>
          </a:xfrm>
          <a:prstGeom prst="parallelogram">
            <a:avLst>
              <a:gd fmla="val 96952" name="adj"/>
            </a:avLst>
          </a:prstGeom>
          <a:solidFill>
            <a:srgbClr val="D9D9D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66" name="Google Shape;566;p31"/>
          <p:cNvSpPr/>
          <p:nvPr/>
        </p:nvSpPr>
        <p:spPr>
          <a:xfrm>
            <a:off x="1197888" y="3499875"/>
            <a:ext cx="2411100" cy="159600"/>
          </a:xfrm>
          <a:prstGeom prst="parallelogram">
            <a:avLst>
              <a:gd fmla="val 96952" name="adj"/>
            </a:avLst>
          </a:prstGeom>
          <a:solidFill>
            <a:srgbClr val="D9D9D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67" name="Google Shape;567;p31"/>
          <p:cNvSpPr/>
          <p:nvPr/>
        </p:nvSpPr>
        <p:spPr>
          <a:xfrm>
            <a:off x="1019237" y="3718825"/>
            <a:ext cx="3343800" cy="159600"/>
          </a:xfrm>
          <a:prstGeom prst="parallelogram">
            <a:avLst>
              <a:gd fmla="val 96952" name="adj"/>
            </a:avLst>
          </a:prstGeom>
          <a:solidFill>
            <a:srgbClr val="D9D9D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68" name="Google Shape;568;p31"/>
          <p:cNvSpPr/>
          <p:nvPr/>
        </p:nvSpPr>
        <p:spPr>
          <a:xfrm>
            <a:off x="2713733" y="3937775"/>
            <a:ext cx="4581000" cy="159600"/>
          </a:xfrm>
          <a:prstGeom prst="parallelogram">
            <a:avLst>
              <a:gd fmla="val 96952" name="adj"/>
            </a:avLst>
          </a:prstGeom>
          <a:solidFill>
            <a:srgbClr val="D9D9D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69" name="Google Shape;569;p31"/>
          <p:cNvSpPr txBox="1"/>
          <p:nvPr>
            <p:ph type="title"/>
          </p:nvPr>
        </p:nvSpPr>
        <p:spPr>
          <a:xfrm>
            <a:off x="1303800" y="441800"/>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3111"/>
              <a:buFont typeface="Calibri"/>
              <a:buNone/>
            </a:pPr>
            <a:r>
              <a:rPr lang="en"/>
              <a:t>YOL HARİTASI</a:t>
            </a:r>
            <a:endParaRPr/>
          </a:p>
        </p:txBody>
      </p:sp>
      <p:sp>
        <p:nvSpPr>
          <p:cNvPr id="570" name="Google Shape;570;p31"/>
          <p:cNvSpPr/>
          <p:nvPr/>
        </p:nvSpPr>
        <p:spPr>
          <a:xfrm>
            <a:off x="6545300" y="4545025"/>
            <a:ext cx="937800" cy="208500"/>
          </a:xfrm>
          <a:prstGeom prst="chevron">
            <a:avLst>
              <a:gd fmla="val 50000" name="adj"/>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71" name="Google Shape;571;p31"/>
          <p:cNvSpPr txBox="1"/>
          <p:nvPr/>
        </p:nvSpPr>
        <p:spPr>
          <a:xfrm>
            <a:off x="7677275" y="4479925"/>
            <a:ext cx="1232700" cy="3387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000"/>
              <a:buFont typeface="Calibri"/>
              <a:buNone/>
            </a:pPr>
            <a:r>
              <a:rPr b="0" i="0" lang="en" sz="1000" u="none" cap="none" strike="noStrike">
                <a:solidFill>
                  <a:schemeClr val="dk1"/>
                </a:solidFill>
                <a:latin typeface="Calibri"/>
                <a:ea typeface="Calibri"/>
                <a:cs typeface="Calibri"/>
                <a:sym typeface="Calibri"/>
              </a:rPr>
              <a:t>Psikiyatrik iş yükü</a:t>
            </a:r>
            <a:endParaRPr b="0" i="0" sz="1000" u="none" cap="none" strike="noStrike">
              <a:solidFill>
                <a:schemeClr val="dk1"/>
              </a:solidFill>
              <a:latin typeface="Calibri"/>
              <a:ea typeface="Calibri"/>
              <a:cs typeface="Calibri"/>
              <a:sym typeface="Calibri"/>
            </a:endParaRPr>
          </a:p>
        </p:txBody>
      </p:sp>
      <p:sp>
        <p:nvSpPr>
          <p:cNvPr id="572" name="Google Shape;572;p31"/>
          <p:cNvSpPr/>
          <p:nvPr/>
        </p:nvSpPr>
        <p:spPr>
          <a:xfrm>
            <a:off x="6545300" y="4852725"/>
            <a:ext cx="937800" cy="208500"/>
          </a:xfrm>
          <a:prstGeom prst="chevron">
            <a:avLst>
              <a:gd fmla="val 50000" name="adj"/>
            </a:avLst>
          </a:prstGeom>
          <a:solidFill>
            <a:srgbClr val="85858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73" name="Google Shape;573;p31"/>
          <p:cNvSpPr txBox="1"/>
          <p:nvPr/>
        </p:nvSpPr>
        <p:spPr>
          <a:xfrm>
            <a:off x="7677275" y="4787625"/>
            <a:ext cx="1389000" cy="3387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000"/>
              <a:buFont typeface="Calibri"/>
              <a:buNone/>
            </a:pPr>
            <a:r>
              <a:rPr b="0" i="0" lang="en" sz="1000" u="none" cap="none" strike="noStrike">
                <a:solidFill>
                  <a:schemeClr val="dk1"/>
                </a:solidFill>
                <a:latin typeface="Calibri"/>
                <a:ea typeface="Calibri"/>
                <a:cs typeface="Calibri"/>
                <a:sym typeface="Calibri"/>
              </a:rPr>
              <a:t>Programlama iş yükü</a:t>
            </a:r>
            <a:endParaRPr b="0" i="0" sz="1000" u="none" cap="none" strike="noStrike">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32"/>
          <p:cNvSpPr txBox="1"/>
          <p:nvPr>
            <p:ph type="title"/>
          </p:nvPr>
        </p:nvSpPr>
        <p:spPr>
          <a:xfrm>
            <a:off x="1292200" y="710476"/>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3111"/>
              <a:buFont typeface="Calibri"/>
              <a:buNone/>
            </a:pPr>
            <a:r>
              <a:rPr lang="en"/>
              <a:t>Çalışmanın Amacı</a:t>
            </a:r>
            <a:endParaRPr/>
          </a:p>
        </p:txBody>
      </p:sp>
      <p:sp>
        <p:nvSpPr>
          <p:cNvPr id="579" name="Google Shape;579;p32"/>
          <p:cNvSpPr txBox="1"/>
          <p:nvPr>
            <p:ph idx="1" type="body"/>
          </p:nvPr>
        </p:nvSpPr>
        <p:spPr>
          <a:xfrm>
            <a:off x="769434" y="1405053"/>
            <a:ext cx="8062866" cy="3163821"/>
          </a:xfrm>
          <a:prstGeom prst="rect">
            <a:avLst/>
          </a:prstGeom>
          <a:noFill/>
          <a:ln>
            <a:noFill/>
          </a:ln>
        </p:spPr>
        <p:txBody>
          <a:bodyPr anchorCtr="0" anchor="t" bIns="91425" lIns="91425" spcFirstLastPara="1" rIns="91425" wrap="square" tIns="91425">
            <a:normAutofit/>
          </a:bodyPr>
          <a:lstStyle/>
          <a:p>
            <a:pPr indent="-342900" lvl="0" marL="342900" rtl="0" algn="l">
              <a:lnSpc>
                <a:spcPct val="90000"/>
              </a:lnSpc>
              <a:spcBef>
                <a:spcPts val="0"/>
              </a:spcBef>
              <a:spcAft>
                <a:spcPts val="0"/>
              </a:spcAft>
              <a:buClr>
                <a:srgbClr val="000000"/>
              </a:buClr>
              <a:buSzPts val="1100"/>
              <a:buFont typeface="Noto Sans Symbols"/>
              <a:buChar char="❖"/>
            </a:pPr>
            <a:r>
              <a:rPr lang="en" sz="1900">
                <a:solidFill>
                  <a:srgbClr val="000000"/>
                </a:solidFill>
              </a:rPr>
              <a:t>DSM-V tanı kriterlerine uyumlu klinik yaklaşımla hizmet sunan bir sağlık merkezinden toplanan klinik bilgileri kullanarak tanı sürecini otomatikleştirebilecek bir karar aracı oluşuturulup oluşturulamayacağını araştırmak.</a:t>
            </a:r>
            <a:endParaRPr sz="2600">
              <a:solidFill>
                <a:srgbClr val="00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33"/>
          <p:cNvSpPr txBox="1"/>
          <p:nvPr>
            <p:ph type="title"/>
          </p:nvPr>
        </p:nvSpPr>
        <p:spPr>
          <a:xfrm>
            <a:off x="1214601" y="727200"/>
            <a:ext cx="81297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3111"/>
              <a:buFont typeface="Calibri"/>
              <a:buNone/>
            </a:pPr>
            <a:r>
              <a:rPr lang="en"/>
              <a:t>Yöntem</a:t>
            </a:r>
            <a:endParaRPr/>
          </a:p>
        </p:txBody>
      </p:sp>
      <p:sp>
        <p:nvSpPr>
          <p:cNvPr id="585" name="Google Shape;585;p33"/>
          <p:cNvSpPr txBox="1"/>
          <p:nvPr>
            <p:ph idx="1" type="body"/>
          </p:nvPr>
        </p:nvSpPr>
        <p:spPr>
          <a:xfrm>
            <a:off x="692076" y="1351025"/>
            <a:ext cx="81297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90000"/>
              </a:lnSpc>
              <a:spcBef>
                <a:spcPts val="0"/>
              </a:spcBef>
              <a:spcAft>
                <a:spcPts val="0"/>
              </a:spcAft>
              <a:buClr>
                <a:schemeClr val="dk1"/>
              </a:buClr>
              <a:buSzPts val="1800"/>
              <a:buChar char="●"/>
            </a:pPr>
            <a:r>
              <a:rPr lang="en"/>
              <a:t>DEHB tanılı komorbiditesi olmayan hasta grubu</a:t>
            </a:r>
            <a:endParaRPr/>
          </a:p>
          <a:p>
            <a:pPr indent="-342900" lvl="0" marL="457200" rtl="0" algn="l">
              <a:lnSpc>
                <a:spcPct val="90000"/>
              </a:lnSpc>
              <a:spcBef>
                <a:spcPts val="0"/>
              </a:spcBef>
              <a:spcAft>
                <a:spcPts val="0"/>
              </a:spcAft>
              <a:buClr>
                <a:schemeClr val="dk1"/>
              </a:buClr>
              <a:buSzPts val="1800"/>
              <a:buChar char="●"/>
            </a:pPr>
            <a:r>
              <a:rPr lang="en"/>
              <a:t>Kontrol grubu </a:t>
            </a:r>
            <a:endParaRPr/>
          </a:p>
          <a:p>
            <a:pPr indent="0" lvl="0" marL="114300" rtl="0" algn="l">
              <a:lnSpc>
                <a:spcPct val="90000"/>
              </a:lnSpc>
              <a:spcBef>
                <a:spcPts val="0"/>
              </a:spcBef>
              <a:spcAft>
                <a:spcPts val="0"/>
              </a:spcAft>
              <a:buClr>
                <a:schemeClr val="dk1"/>
              </a:buClr>
              <a:buSzPts val="1800"/>
              <a:buNone/>
            </a:pPr>
            <a:r>
              <a:t/>
            </a:r>
            <a:endParaRPr/>
          </a:p>
          <a:p>
            <a:pPr indent="-342900" lvl="0" marL="342900" rtl="0" algn="l">
              <a:lnSpc>
                <a:spcPct val="90000"/>
              </a:lnSpc>
              <a:spcBef>
                <a:spcPts val="0"/>
              </a:spcBef>
              <a:spcAft>
                <a:spcPts val="0"/>
              </a:spcAft>
              <a:buClr>
                <a:schemeClr val="dk1"/>
              </a:buClr>
              <a:buSzPts val="1800"/>
              <a:buFont typeface="Noto Sans Symbols"/>
              <a:buChar char="❖"/>
            </a:pPr>
            <a:r>
              <a:rPr lang="en"/>
              <a:t>Conner’s Öğretmen Derecelendirme Ölçeği (CÖDÖ-28)</a:t>
            </a:r>
            <a:endParaRPr/>
          </a:p>
          <a:p>
            <a:pPr indent="-342900" lvl="0" marL="342900" rtl="0" algn="l">
              <a:lnSpc>
                <a:spcPct val="90000"/>
              </a:lnSpc>
              <a:spcBef>
                <a:spcPts val="1200"/>
              </a:spcBef>
              <a:spcAft>
                <a:spcPts val="0"/>
              </a:spcAft>
              <a:buClr>
                <a:schemeClr val="dk1"/>
              </a:buClr>
              <a:buSzPts val="1800"/>
              <a:buFont typeface="Noto Sans Symbols"/>
              <a:buChar char="❖"/>
            </a:pPr>
            <a:r>
              <a:rPr lang="en"/>
              <a:t>Conner’s Ana-Baba Derecelendirme Ölçeği (CADÖ-48)</a:t>
            </a:r>
            <a:endParaRPr/>
          </a:p>
          <a:p>
            <a:pPr indent="-342900" lvl="0" marL="342900" rtl="0" algn="l">
              <a:lnSpc>
                <a:spcPct val="90000"/>
              </a:lnSpc>
              <a:spcBef>
                <a:spcPts val="1200"/>
              </a:spcBef>
              <a:spcAft>
                <a:spcPts val="0"/>
              </a:spcAft>
              <a:buClr>
                <a:schemeClr val="dk1"/>
              </a:buClr>
              <a:buSzPts val="1800"/>
              <a:buFont typeface="Noto Sans Symbols"/>
              <a:buChar char="❖"/>
            </a:pPr>
            <a:r>
              <a:rPr lang="en"/>
              <a:t>Risk değerlendirme  veri formu ile risk değerlendirme verileri</a:t>
            </a:r>
            <a:endParaRPr/>
          </a:p>
          <a:p>
            <a:pPr indent="-342900" lvl="0" marL="342900" rtl="0" algn="l">
              <a:lnSpc>
                <a:spcPct val="90000"/>
              </a:lnSpc>
              <a:spcBef>
                <a:spcPts val="1200"/>
              </a:spcBef>
              <a:spcAft>
                <a:spcPts val="0"/>
              </a:spcAft>
              <a:buClr>
                <a:schemeClr val="dk1"/>
              </a:buClr>
              <a:buSzPts val="1800"/>
              <a:buFont typeface="Noto Sans Symbols"/>
              <a:buChar char="❖"/>
            </a:pPr>
            <a:r>
              <a:rPr lang="en"/>
              <a:t>Doktor notlarından ipucu kelimeler </a:t>
            </a:r>
            <a:endParaRPr/>
          </a:p>
          <a:p>
            <a:pPr indent="-228600" lvl="0" marL="342900" rtl="0" algn="l">
              <a:lnSpc>
                <a:spcPct val="90000"/>
              </a:lnSpc>
              <a:spcBef>
                <a:spcPts val="1200"/>
              </a:spcBef>
              <a:spcAft>
                <a:spcPts val="0"/>
              </a:spcAft>
              <a:buClr>
                <a:schemeClr val="dk1"/>
              </a:buClr>
              <a:buSzPts val="1800"/>
              <a:buFont typeface="Noto Sans Symbols"/>
              <a:buNone/>
            </a:pPr>
            <a:r>
              <a:t/>
            </a:r>
            <a:endParaRPr/>
          </a:p>
          <a:p>
            <a:pPr indent="0" lvl="0" marL="114300" rtl="0" algn="l">
              <a:lnSpc>
                <a:spcPct val="90000"/>
              </a:lnSpc>
              <a:spcBef>
                <a:spcPts val="1200"/>
              </a:spcBef>
              <a:spcAft>
                <a:spcPts val="0"/>
              </a:spcAft>
              <a:buClr>
                <a:schemeClr val="dk1"/>
              </a:buClr>
              <a:buSzPts val="1800"/>
              <a:buNone/>
            </a:pPr>
            <a:r>
              <a:t/>
            </a:r>
            <a:endParaRPr/>
          </a:p>
          <a:p>
            <a:pPr indent="0" lvl="0" marL="114300" rtl="0" algn="l">
              <a:lnSpc>
                <a:spcPct val="90000"/>
              </a:lnSpc>
              <a:spcBef>
                <a:spcPts val="0"/>
              </a:spcBef>
              <a:spcAft>
                <a:spcPts val="0"/>
              </a:spcAft>
              <a:buClr>
                <a:schemeClr val="dk1"/>
              </a:buClr>
              <a:buSzPts val="1800"/>
              <a:buNone/>
            </a:pPr>
            <a:r>
              <a:t/>
            </a:r>
            <a:endParaRPr/>
          </a:p>
          <a:p>
            <a:pPr indent="0" lvl="0" marL="114300" rtl="0" algn="l">
              <a:lnSpc>
                <a:spcPct val="90000"/>
              </a:lnSpc>
              <a:spcBef>
                <a:spcPts val="0"/>
              </a:spcBef>
              <a:spcAft>
                <a:spcPts val="0"/>
              </a:spcAft>
              <a:buClr>
                <a:schemeClr val="dk1"/>
              </a:buClr>
              <a:buSzPts val="1800"/>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g1321b9211d8_1_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91" name="Google Shape;591;g1321b9211d8_1_8"/>
          <p:cNvSpPr txBox="1"/>
          <p:nvPr>
            <p:ph idx="1" type="body"/>
          </p:nvPr>
        </p:nvSpPr>
        <p:spPr>
          <a:xfrm>
            <a:off x="1303800" y="1597875"/>
            <a:ext cx="7030500" cy="2933700"/>
          </a:xfrm>
          <a:prstGeom prst="rect">
            <a:avLst/>
          </a:prstGeom>
        </p:spPr>
        <p:txBody>
          <a:bodyPr anchorCtr="0" anchor="t" bIns="91425" lIns="91425" spcFirstLastPara="1" rIns="91425" wrap="square" tIns="91425">
            <a:normAutofit lnSpcReduction="20000"/>
          </a:bodyPr>
          <a:lstStyle/>
          <a:p>
            <a:pPr indent="0" lvl="0" marL="0" rtl="0" algn="l">
              <a:lnSpc>
                <a:spcPct val="90000"/>
              </a:lnSpc>
              <a:spcBef>
                <a:spcPts val="0"/>
              </a:spcBef>
              <a:spcAft>
                <a:spcPts val="0"/>
              </a:spcAft>
              <a:buClr>
                <a:schemeClr val="dk1"/>
              </a:buClr>
              <a:buSzPts val="1800"/>
              <a:buFont typeface="Arial"/>
              <a:buNone/>
            </a:pPr>
            <a:r>
              <a:rPr lang="en" sz="1600"/>
              <a:t>Kullanılması Muhtemel/Planlanan Modeller:</a:t>
            </a:r>
            <a:endParaRPr sz="1600"/>
          </a:p>
          <a:p>
            <a:pPr indent="-361950" lvl="0" marL="457200" rtl="0" algn="l">
              <a:lnSpc>
                <a:spcPct val="90000"/>
              </a:lnSpc>
              <a:spcBef>
                <a:spcPts val="1200"/>
              </a:spcBef>
              <a:spcAft>
                <a:spcPts val="0"/>
              </a:spcAft>
              <a:buClr>
                <a:schemeClr val="dk1"/>
              </a:buClr>
              <a:buSzPts val="2100"/>
              <a:buChar char="➔"/>
            </a:pPr>
            <a:r>
              <a:rPr lang="en" sz="1600"/>
              <a:t>Decision Tree</a:t>
            </a:r>
            <a:endParaRPr sz="1600"/>
          </a:p>
          <a:p>
            <a:pPr indent="-361950" lvl="0" marL="457200" rtl="0" algn="l">
              <a:lnSpc>
                <a:spcPct val="90000"/>
              </a:lnSpc>
              <a:spcBef>
                <a:spcPts val="0"/>
              </a:spcBef>
              <a:spcAft>
                <a:spcPts val="0"/>
              </a:spcAft>
              <a:buClr>
                <a:schemeClr val="dk1"/>
              </a:buClr>
              <a:buSzPts val="2100"/>
              <a:buChar char="➔"/>
            </a:pPr>
            <a:r>
              <a:rPr lang="en" sz="1600"/>
              <a:t>Classification</a:t>
            </a:r>
            <a:endParaRPr sz="1600"/>
          </a:p>
          <a:p>
            <a:pPr indent="-361950" lvl="0" marL="457200" rtl="0" algn="l">
              <a:lnSpc>
                <a:spcPct val="90000"/>
              </a:lnSpc>
              <a:spcBef>
                <a:spcPts val="0"/>
              </a:spcBef>
              <a:spcAft>
                <a:spcPts val="0"/>
              </a:spcAft>
              <a:buClr>
                <a:schemeClr val="dk1"/>
              </a:buClr>
              <a:buSzPts val="2100"/>
              <a:buChar char="➔"/>
            </a:pPr>
            <a:r>
              <a:rPr lang="en" sz="1600"/>
              <a:t>Logistic Regression</a:t>
            </a:r>
            <a:endParaRPr sz="1600"/>
          </a:p>
          <a:p>
            <a:pPr indent="-361950" lvl="0" marL="457200" rtl="0" algn="l">
              <a:lnSpc>
                <a:spcPct val="90000"/>
              </a:lnSpc>
              <a:spcBef>
                <a:spcPts val="0"/>
              </a:spcBef>
              <a:spcAft>
                <a:spcPts val="0"/>
              </a:spcAft>
              <a:buClr>
                <a:schemeClr val="dk1"/>
              </a:buClr>
              <a:buSzPts val="2100"/>
              <a:buChar char="➔"/>
            </a:pPr>
            <a:r>
              <a:rPr lang="en" sz="1600"/>
              <a:t>Naive Bayes</a:t>
            </a:r>
            <a:endParaRPr sz="1600"/>
          </a:p>
          <a:p>
            <a:pPr indent="-361950" lvl="0" marL="457200" rtl="0" algn="l">
              <a:lnSpc>
                <a:spcPct val="90000"/>
              </a:lnSpc>
              <a:spcBef>
                <a:spcPts val="0"/>
              </a:spcBef>
              <a:spcAft>
                <a:spcPts val="0"/>
              </a:spcAft>
              <a:buClr>
                <a:schemeClr val="dk1"/>
              </a:buClr>
              <a:buSzPts val="2100"/>
              <a:buChar char="➔"/>
            </a:pPr>
            <a:r>
              <a:rPr lang="en" sz="1600"/>
              <a:t>K-nearest neighbor</a:t>
            </a:r>
            <a:endParaRPr sz="1600"/>
          </a:p>
          <a:p>
            <a:pPr indent="-361950" lvl="0" marL="457200" rtl="0" algn="l">
              <a:lnSpc>
                <a:spcPct val="90000"/>
              </a:lnSpc>
              <a:spcBef>
                <a:spcPts val="0"/>
              </a:spcBef>
              <a:spcAft>
                <a:spcPts val="0"/>
              </a:spcAft>
              <a:buClr>
                <a:schemeClr val="dk1"/>
              </a:buClr>
              <a:buSzPts val="2100"/>
              <a:buChar char="➔"/>
            </a:pPr>
            <a:r>
              <a:rPr lang="en" sz="1600"/>
              <a:t>Random Forest</a:t>
            </a:r>
            <a:endParaRPr sz="1600"/>
          </a:p>
          <a:p>
            <a:pPr indent="-361950" lvl="0" marL="457200" rtl="0" algn="l">
              <a:lnSpc>
                <a:spcPct val="90000"/>
              </a:lnSpc>
              <a:spcBef>
                <a:spcPts val="0"/>
              </a:spcBef>
              <a:spcAft>
                <a:spcPts val="0"/>
              </a:spcAft>
              <a:buClr>
                <a:schemeClr val="dk1"/>
              </a:buClr>
              <a:buSzPts val="2100"/>
              <a:buChar char="➔"/>
            </a:pPr>
            <a:r>
              <a:rPr lang="en" sz="1600"/>
              <a:t>Support Vector Machine</a:t>
            </a:r>
            <a:endParaRPr/>
          </a:p>
          <a:p>
            <a:pPr indent="0" lvl="0" marL="457200" rtl="0" algn="l">
              <a:lnSpc>
                <a:spcPct val="90000"/>
              </a:lnSpc>
              <a:spcBef>
                <a:spcPts val="0"/>
              </a:spcBef>
              <a:spcAft>
                <a:spcPts val="0"/>
              </a:spcAft>
              <a:buNone/>
            </a:pPr>
            <a:r>
              <a:t/>
            </a:r>
            <a:endParaRPr/>
          </a:p>
          <a:p>
            <a:pPr indent="0" lvl="0" marL="457200" rtl="0" algn="l">
              <a:lnSpc>
                <a:spcPct val="90000"/>
              </a:lnSpc>
              <a:spcBef>
                <a:spcPts val="0"/>
              </a:spcBef>
              <a:spcAft>
                <a:spcPts val="0"/>
              </a:spcAft>
              <a:buNone/>
            </a:pPr>
            <a:r>
              <a:t/>
            </a:r>
            <a:endParaRPr/>
          </a:p>
          <a:p>
            <a:pPr indent="-311150" lvl="0" marL="457200" rtl="0" algn="l">
              <a:spcBef>
                <a:spcPts val="0"/>
              </a:spcBef>
              <a:spcAft>
                <a:spcPts val="0"/>
              </a:spcAft>
              <a:buSzPts val="1300"/>
              <a:buChar char="★"/>
            </a:pPr>
            <a:r>
              <a:rPr lang="en"/>
              <a:t>Her bir Makine öğrenimi modeli için </a:t>
            </a:r>
            <a:r>
              <a:rPr b="1" lang="en"/>
              <a:t>doğruluk</a:t>
            </a:r>
            <a:r>
              <a:rPr lang="en"/>
              <a:t> (accuracy)ve Area Under the Receiver Operating Characteristic Curve (AUROC/ AUC) - </a:t>
            </a:r>
            <a:r>
              <a:rPr b="1" lang="en"/>
              <a:t>Eğrinin altında kalan alan </a:t>
            </a:r>
            <a:r>
              <a:rPr lang="en"/>
              <a:t>hesaplanacak</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34"/>
          <p:cNvSpPr txBox="1"/>
          <p:nvPr>
            <p:ph type="title"/>
          </p:nvPr>
        </p:nvSpPr>
        <p:spPr>
          <a:xfrm>
            <a:off x="657925" y="330075"/>
            <a:ext cx="8286000" cy="9135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Clr>
                <a:schemeClr val="dk1"/>
              </a:buClr>
              <a:buSzPct val="111111"/>
              <a:buFont typeface="Calibri"/>
              <a:buNone/>
            </a:pPr>
            <a:r>
              <a:rPr lang="en"/>
              <a:t>DEHB-</a:t>
            </a:r>
            <a:r>
              <a:rPr lang="en"/>
              <a:t>Makine Öğrenimi-</a:t>
            </a:r>
            <a:r>
              <a:rPr lang="en"/>
              <a:t>Tanı-Klasifikasyon</a:t>
            </a:r>
            <a:endParaRPr/>
          </a:p>
          <a:p>
            <a:pPr indent="0" lvl="0" marL="0" rtl="0" algn="l">
              <a:lnSpc>
                <a:spcPct val="90000"/>
              </a:lnSpc>
              <a:spcBef>
                <a:spcPts val="0"/>
              </a:spcBef>
              <a:spcAft>
                <a:spcPts val="0"/>
              </a:spcAft>
              <a:buClr>
                <a:schemeClr val="dk1"/>
              </a:buClr>
              <a:buSzPct val="111111"/>
              <a:buFont typeface="Calibri"/>
              <a:buNone/>
            </a:pPr>
            <a:r>
              <a:rPr lang="en"/>
              <a:t>Literatür-1</a:t>
            </a:r>
            <a:endParaRPr/>
          </a:p>
        </p:txBody>
      </p:sp>
      <p:sp>
        <p:nvSpPr>
          <p:cNvPr id="597" name="Google Shape;597;p34"/>
          <p:cNvSpPr txBox="1"/>
          <p:nvPr>
            <p:ph idx="1" type="body"/>
          </p:nvPr>
        </p:nvSpPr>
        <p:spPr>
          <a:xfrm>
            <a:off x="657922" y="1152475"/>
            <a:ext cx="8174378" cy="3416400"/>
          </a:xfrm>
          <a:prstGeom prst="rect">
            <a:avLst/>
          </a:prstGeom>
          <a:noFill/>
          <a:ln>
            <a:noFill/>
          </a:ln>
        </p:spPr>
        <p:txBody>
          <a:bodyPr anchorCtr="0" anchor="t" bIns="91425" lIns="91425" spcFirstLastPara="1" rIns="91425" wrap="square" tIns="91425">
            <a:normAutofit/>
          </a:bodyPr>
          <a:lstStyle/>
          <a:p>
            <a:pPr indent="-228600" lvl="0" marL="457200" rtl="0" algn="l">
              <a:lnSpc>
                <a:spcPct val="90000"/>
              </a:lnSpc>
              <a:spcBef>
                <a:spcPts val="0"/>
              </a:spcBef>
              <a:spcAft>
                <a:spcPts val="0"/>
              </a:spcAft>
              <a:buClr>
                <a:schemeClr val="dk1"/>
              </a:buClr>
              <a:buSzPts val="1800"/>
              <a:buNone/>
            </a:pPr>
            <a:r>
              <a:t/>
            </a:r>
            <a:endParaRPr/>
          </a:p>
        </p:txBody>
      </p:sp>
      <p:pic>
        <p:nvPicPr>
          <p:cNvPr id="598" name="Google Shape;598;p34"/>
          <p:cNvPicPr preferRelativeResize="0"/>
          <p:nvPr/>
        </p:nvPicPr>
        <p:blipFill rotWithShape="1">
          <a:blip r:embed="rId3">
            <a:alphaModFix/>
          </a:blip>
          <a:srcRect b="0" l="0" r="0" t="0"/>
          <a:stretch/>
        </p:blipFill>
        <p:spPr>
          <a:xfrm>
            <a:off x="1192863" y="1152475"/>
            <a:ext cx="6758276" cy="37118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36"/>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3111"/>
              <a:buFont typeface="Calibri"/>
              <a:buNone/>
            </a:pPr>
            <a:r>
              <a:rPr lang="en"/>
              <a:t>Literatür-2</a:t>
            </a:r>
            <a:endParaRPr/>
          </a:p>
        </p:txBody>
      </p:sp>
      <p:sp>
        <p:nvSpPr>
          <p:cNvPr id="604" name="Google Shape;604;p36"/>
          <p:cNvSpPr txBox="1"/>
          <p:nvPr>
            <p:ph idx="1" type="body"/>
          </p:nvPr>
        </p:nvSpPr>
        <p:spPr>
          <a:xfrm>
            <a:off x="343050" y="1413750"/>
            <a:ext cx="4380600" cy="34164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1800"/>
              <a:buNone/>
            </a:pPr>
            <a:r>
              <a:rPr lang="en"/>
              <a:t>Beyin MRG en çok kullanılan veri toplama aracı</a:t>
            </a:r>
            <a:endParaRPr/>
          </a:p>
          <a:p>
            <a:pPr indent="0" lvl="0" marL="0" rtl="0" algn="l">
              <a:lnSpc>
                <a:spcPct val="90000"/>
              </a:lnSpc>
              <a:spcBef>
                <a:spcPts val="1200"/>
              </a:spcBef>
              <a:spcAft>
                <a:spcPts val="0"/>
              </a:spcAft>
              <a:buClr>
                <a:schemeClr val="dk1"/>
              </a:buClr>
              <a:buSzPts val="1800"/>
              <a:buNone/>
            </a:pPr>
            <a:r>
              <a:rPr lang="en"/>
              <a:t>Çalışmaların çoğunda veri Neuro Bureau ADHD-200 database’dan alınmış.</a:t>
            </a:r>
            <a:endParaRPr/>
          </a:p>
          <a:p>
            <a:pPr indent="0" lvl="0" marL="0" rtl="0" algn="l">
              <a:lnSpc>
                <a:spcPct val="90000"/>
              </a:lnSpc>
              <a:spcBef>
                <a:spcPts val="1200"/>
              </a:spcBef>
              <a:spcAft>
                <a:spcPts val="0"/>
              </a:spcAft>
              <a:buClr>
                <a:schemeClr val="dk1"/>
              </a:buClr>
              <a:buSzPts val="1800"/>
              <a:buNone/>
            </a:pPr>
            <a:r>
              <a:rPr lang="en"/>
              <a:t>585 kontrol ve 362 DEHB’li çocuğun verilerinden oluşuyor.</a:t>
            </a:r>
            <a:endParaRPr/>
          </a:p>
          <a:p>
            <a:pPr indent="0" lvl="0" marL="0" rtl="0" algn="l">
              <a:lnSpc>
                <a:spcPct val="90000"/>
              </a:lnSpc>
              <a:spcBef>
                <a:spcPts val="1200"/>
              </a:spcBef>
              <a:spcAft>
                <a:spcPts val="0"/>
              </a:spcAft>
              <a:buClr>
                <a:schemeClr val="dk1"/>
              </a:buClr>
              <a:buSzPts val="1800"/>
              <a:buNone/>
            </a:pPr>
            <a:r>
              <a:rPr lang="en"/>
              <a:t>39 çalışmadan 28 i Makine öğrenimi yöntemlerini kullanmış.</a:t>
            </a:r>
            <a:endParaRPr/>
          </a:p>
          <a:p>
            <a:pPr indent="0" lvl="0" marL="0" rtl="0" algn="l">
              <a:lnSpc>
                <a:spcPct val="90000"/>
              </a:lnSpc>
              <a:spcBef>
                <a:spcPts val="1200"/>
              </a:spcBef>
              <a:spcAft>
                <a:spcPts val="0"/>
              </a:spcAft>
              <a:buClr>
                <a:schemeClr val="dk1"/>
              </a:buClr>
              <a:buSzPts val="1800"/>
              <a:buNone/>
            </a:pPr>
            <a:r>
              <a:rPr lang="en"/>
              <a:t>En çok kullanılan özellik Fonksiyonel iletkenlik                (12 ML+5 DL)</a:t>
            </a:r>
            <a:endParaRPr/>
          </a:p>
          <a:p>
            <a:pPr indent="0" lvl="0" marL="0" rtl="0" algn="l">
              <a:lnSpc>
                <a:spcPct val="90000"/>
              </a:lnSpc>
              <a:spcBef>
                <a:spcPts val="1200"/>
              </a:spcBef>
              <a:spcAft>
                <a:spcPts val="0"/>
              </a:spcAft>
              <a:buClr>
                <a:schemeClr val="dk1"/>
              </a:buClr>
              <a:buSzPts val="1800"/>
              <a:buNone/>
            </a:pPr>
            <a:r>
              <a:rPr lang="en"/>
              <a:t>ML-MRI en yüksek accuracy; %98.0 (</a:t>
            </a:r>
            <a:r>
              <a:rPr lang="en" sz="1200">
                <a:solidFill>
                  <a:srgbClr val="000000"/>
                </a:solidFill>
                <a:latin typeface="Arial"/>
                <a:ea typeface="Arial"/>
                <a:cs typeface="Arial"/>
                <a:sym typeface="Arial"/>
              </a:rPr>
              <a:t>Bohland et al. 2012)</a:t>
            </a:r>
            <a:endParaRPr sz="1200"/>
          </a:p>
          <a:p>
            <a:pPr indent="0" lvl="0" marL="0" rtl="0" algn="l">
              <a:lnSpc>
                <a:spcPct val="90000"/>
              </a:lnSpc>
              <a:spcBef>
                <a:spcPts val="1200"/>
              </a:spcBef>
              <a:spcAft>
                <a:spcPts val="1200"/>
              </a:spcAft>
              <a:buClr>
                <a:schemeClr val="dk1"/>
              </a:buClr>
              <a:buSzPts val="1800"/>
              <a:buNone/>
            </a:pPr>
            <a:r>
              <a:rPr lang="en"/>
              <a:t>               En düşük accuracy %55.0 (</a:t>
            </a:r>
            <a:r>
              <a:rPr lang="en" sz="1200">
                <a:solidFill>
                  <a:srgbClr val="000000"/>
                </a:solidFill>
                <a:latin typeface="Arial"/>
                <a:ea typeface="Arial"/>
                <a:cs typeface="Arial"/>
                <a:sym typeface="Arial"/>
              </a:rPr>
              <a:t>Colby et al., 2012)</a:t>
            </a:r>
            <a:endParaRPr sz="1900"/>
          </a:p>
        </p:txBody>
      </p:sp>
      <p:pic>
        <p:nvPicPr>
          <p:cNvPr id="605" name="Google Shape;605;p36"/>
          <p:cNvPicPr preferRelativeResize="0"/>
          <p:nvPr/>
        </p:nvPicPr>
        <p:blipFill rotWithShape="1">
          <a:blip r:embed="rId3">
            <a:alphaModFix/>
          </a:blip>
          <a:srcRect b="0" l="0" r="0" t="0"/>
          <a:stretch/>
        </p:blipFill>
        <p:spPr>
          <a:xfrm>
            <a:off x="4928300" y="1123950"/>
            <a:ext cx="3805410" cy="38209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37"/>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3111"/>
              <a:buFont typeface="Calibri"/>
              <a:buNone/>
            </a:pPr>
            <a:r>
              <a:rPr lang="en"/>
              <a:t>Literatür-3</a:t>
            </a:r>
            <a:endParaRPr/>
          </a:p>
        </p:txBody>
      </p:sp>
      <p:sp>
        <p:nvSpPr>
          <p:cNvPr id="611" name="Google Shape;611;p37"/>
          <p:cNvSpPr txBox="1"/>
          <p:nvPr>
            <p:ph idx="1" type="body"/>
          </p:nvPr>
        </p:nvSpPr>
        <p:spPr>
          <a:xfrm>
            <a:off x="311700" y="1703400"/>
            <a:ext cx="4432800" cy="28656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1800"/>
              <a:buNone/>
            </a:pPr>
            <a:r>
              <a:rPr b="1" lang="en"/>
              <a:t>Fizyolojik işaretler</a:t>
            </a:r>
            <a:endParaRPr b="1"/>
          </a:p>
          <a:p>
            <a:pPr indent="0" lvl="0" marL="0" rtl="0" algn="l">
              <a:lnSpc>
                <a:spcPct val="90000"/>
              </a:lnSpc>
              <a:spcBef>
                <a:spcPts val="1200"/>
              </a:spcBef>
              <a:spcAft>
                <a:spcPts val="0"/>
              </a:spcAft>
              <a:buClr>
                <a:schemeClr val="dk1"/>
              </a:buClr>
              <a:buSzPts val="1800"/>
              <a:buNone/>
            </a:pPr>
            <a:r>
              <a:rPr lang="en"/>
              <a:t>EEG -23 çalışma</a:t>
            </a:r>
            <a:endParaRPr/>
          </a:p>
          <a:p>
            <a:pPr indent="0" lvl="0" marL="0" rtl="0" algn="l">
              <a:lnSpc>
                <a:spcPct val="90000"/>
              </a:lnSpc>
              <a:spcBef>
                <a:spcPts val="1200"/>
              </a:spcBef>
              <a:spcAft>
                <a:spcPts val="0"/>
              </a:spcAft>
              <a:buClr>
                <a:schemeClr val="dk1"/>
              </a:buClr>
              <a:buSzPts val="1800"/>
              <a:buNone/>
            </a:pPr>
            <a:r>
              <a:rPr lang="en"/>
              <a:t>EKG- 1 çalışma</a:t>
            </a:r>
            <a:endParaRPr/>
          </a:p>
          <a:p>
            <a:pPr indent="0" lvl="0" marL="0" rtl="0" algn="l">
              <a:lnSpc>
                <a:spcPct val="90000"/>
              </a:lnSpc>
              <a:spcBef>
                <a:spcPts val="1200"/>
              </a:spcBef>
              <a:spcAft>
                <a:spcPts val="1200"/>
              </a:spcAft>
              <a:buClr>
                <a:schemeClr val="dk1"/>
              </a:buClr>
              <a:buSzPts val="1800"/>
              <a:buNone/>
            </a:pPr>
            <a:r>
              <a:rPr lang="en"/>
              <a:t>DEHB'nin saptanması için fizyolojik sinyallerin kullanıldığı çalışmaların da yüksek model performanslarına sahipti, tüm modeller, ML ve DL için %80'in üzerinde doğruluk sonuçlarına sahipti.</a:t>
            </a:r>
            <a:endParaRPr/>
          </a:p>
        </p:txBody>
      </p:sp>
      <p:pic>
        <p:nvPicPr>
          <p:cNvPr id="612" name="Google Shape;612;p37"/>
          <p:cNvPicPr preferRelativeResize="0"/>
          <p:nvPr/>
        </p:nvPicPr>
        <p:blipFill rotWithShape="1">
          <a:blip r:embed="rId3">
            <a:alphaModFix/>
          </a:blip>
          <a:srcRect b="0" l="0" r="0" t="0"/>
          <a:stretch/>
        </p:blipFill>
        <p:spPr>
          <a:xfrm>
            <a:off x="4896900" y="950188"/>
            <a:ext cx="3805410" cy="38209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
          <p:cNvSpPr txBox="1"/>
          <p:nvPr>
            <p:ph type="title"/>
          </p:nvPr>
        </p:nvSpPr>
        <p:spPr>
          <a:xfrm>
            <a:off x="1293775" y="74182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3111"/>
              <a:buFont typeface="Calibri"/>
              <a:buNone/>
            </a:pPr>
            <a:r>
              <a:rPr lang="en"/>
              <a:t>MOTİVASYON</a:t>
            </a:r>
            <a:endParaRPr/>
          </a:p>
        </p:txBody>
      </p:sp>
      <p:sp>
        <p:nvSpPr>
          <p:cNvPr id="296" name="Google Shape;296;p4"/>
          <p:cNvSpPr/>
          <p:nvPr/>
        </p:nvSpPr>
        <p:spPr>
          <a:xfrm>
            <a:off x="2319225" y="1597875"/>
            <a:ext cx="4505550" cy="2775100"/>
          </a:xfrm>
          <a:prstGeom prst="flowChartProcess">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97" name="Google Shape;297;p4"/>
          <p:cNvSpPr/>
          <p:nvPr/>
        </p:nvSpPr>
        <p:spPr>
          <a:xfrm>
            <a:off x="2647523" y="1702113"/>
            <a:ext cx="1555200" cy="1247100"/>
          </a:xfrm>
          <a:prstGeom prst="round2DiagRect">
            <a:avLst>
              <a:gd fmla="val 16667" name="adj1"/>
              <a:gd fmla="val 0" name="adj2"/>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Calibri"/>
              <a:buNone/>
            </a:pPr>
            <a:r>
              <a:rPr b="0" i="0" lang="en" sz="1800" u="none" cap="none" strike="noStrike">
                <a:solidFill>
                  <a:schemeClr val="dk1"/>
                </a:solidFill>
                <a:latin typeface="Calibri"/>
                <a:ea typeface="Calibri"/>
                <a:cs typeface="Calibri"/>
                <a:sym typeface="Calibri"/>
              </a:rPr>
              <a:t>İki Bilimi Sentezlemek</a:t>
            </a:r>
            <a:endParaRPr b="0" i="0" sz="1800" u="none" cap="none" strike="noStrike">
              <a:solidFill>
                <a:schemeClr val="dk1"/>
              </a:solidFill>
              <a:latin typeface="Calibri"/>
              <a:ea typeface="Calibri"/>
              <a:cs typeface="Calibri"/>
              <a:sym typeface="Calibri"/>
            </a:endParaRPr>
          </a:p>
        </p:txBody>
      </p:sp>
      <p:sp>
        <p:nvSpPr>
          <p:cNvPr id="298" name="Google Shape;298;p4"/>
          <p:cNvSpPr/>
          <p:nvPr/>
        </p:nvSpPr>
        <p:spPr>
          <a:xfrm>
            <a:off x="4865288" y="1741125"/>
            <a:ext cx="1518000" cy="1208100"/>
          </a:xfrm>
          <a:prstGeom prst="round2DiagRect">
            <a:avLst>
              <a:gd fmla="val 16667" name="adj1"/>
              <a:gd fmla="val 0" name="adj2"/>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Calibri"/>
              <a:buNone/>
            </a:pPr>
            <a:r>
              <a:rPr b="0" i="0" lang="en" sz="1800" u="none" cap="none" strike="noStrike">
                <a:solidFill>
                  <a:schemeClr val="dk1"/>
                </a:solidFill>
                <a:latin typeface="Calibri"/>
                <a:ea typeface="Calibri"/>
                <a:cs typeface="Calibri"/>
                <a:sym typeface="Calibri"/>
              </a:rPr>
              <a:t>Tanı Öncesi Rehberlik</a:t>
            </a:r>
            <a:endParaRPr b="0" i="0" sz="1800" u="none" cap="none" strike="noStrike">
              <a:solidFill>
                <a:schemeClr val="dk1"/>
              </a:solidFill>
              <a:latin typeface="Calibri"/>
              <a:ea typeface="Calibri"/>
              <a:cs typeface="Calibri"/>
              <a:sym typeface="Calibri"/>
            </a:endParaRPr>
          </a:p>
        </p:txBody>
      </p:sp>
      <p:sp>
        <p:nvSpPr>
          <p:cNvPr id="299" name="Google Shape;299;p4"/>
          <p:cNvSpPr/>
          <p:nvPr/>
        </p:nvSpPr>
        <p:spPr>
          <a:xfrm>
            <a:off x="2647523" y="3053450"/>
            <a:ext cx="1555200" cy="1131300"/>
          </a:xfrm>
          <a:prstGeom prst="round2DiagRect">
            <a:avLst>
              <a:gd fmla="val 16667" name="adj1"/>
              <a:gd fmla="val 0" name="adj2"/>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Calibri"/>
              <a:buNone/>
            </a:pPr>
            <a:r>
              <a:rPr b="0" i="0" lang="en" sz="1800" u="none" cap="none" strike="noStrike">
                <a:solidFill>
                  <a:schemeClr val="dk1"/>
                </a:solidFill>
                <a:latin typeface="Calibri"/>
                <a:ea typeface="Calibri"/>
                <a:cs typeface="Calibri"/>
                <a:sym typeface="Calibri"/>
              </a:rPr>
              <a:t>Tanı Sonrası Teyit ve Rehberlik</a:t>
            </a:r>
            <a:endParaRPr b="0" i="0" sz="1800" u="none" cap="none" strike="noStrike">
              <a:solidFill>
                <a:schemeClr val="dk1"/>
              </a:solidFill>
              <a:latin typeface="Calibri"/>
              <a:ea typeface="Calibri"/>
              <a:cs typeface="Calibri"/>
              <a:sym typeface="Calibri"/>
            </a:endParaRPr>
          </a:p>
        </p:txBody>
      </p:sp>
      <p:sp>
        <p:nvSpPr>
          <p:cNvPr id="300" name="Google Shape;300;p4"/>
          <p:cNvSpPr/>
          <p:nvPr/>
        </p:nvSpPr>
        <p:spPr>
          <a:xfrm>
            <a:off x="4865299" y="3053450"/>
            <a:ext cx="1518000" cy="1099200"/>
          </a:xfrm>
          <a:prstGeom prst="round2DiagRect">
            <a:avLst>
              <a:gd fmla="val 16667" name="adj1"/>
              <a:gd fmla="val 0" name="adj2"/>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Calibri"/>
              <a:buNone/>
            </a:pPr>
            <a:r>
              <a:rPr b="0" i="0" lang="en" sz="1800" u="none" cap="none" strike="noStrike">
                <a:solidFill>
                  <a:schemeClr val="dk1"/>
                </a:solidFill>
                <a:latin typeface="Calibri"/>
                <a:ea typeface="Calibri"/>
                <a:cs typeface="Calibri"/>
                <a:sym typeface="Calibri"/>
              </a:rPr>
              <a:t>Kaynak Kullanımında Verimlilik</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38"/>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3111"/>
              <a:buFont typeface="Calibri"/>
              <a:buNone/>
            </a:pPr>
            <a:r>
              <a:rPr lang="en"/>
              <a:t>Literatür-4</a:t>
            </a:r>
            <a:endParaRPr/>
          </a:p>
        </p:txBody>
      </p:sp>
      <p:sp>
        <p:nvSpPr>
          <p:cNvPr id="618" name="Google Shape;618;p38"/>
          <p:cNvSpPr txBox="1"/>
          <p:nvPr>
            <p:ph idx="1" type="body"/>
          </p:nvPr>
        </p:nvSpPr>
        <p:spPr>
          <a:xfrm>
            <a:off x="446900" y="1597875"/>
            <a:ext cx="7030500" cy="502500"/>
          </a:xfrm>
          <a:prstGeom prst="rect">
            <a:avLst/>
          </a:prstGeom>
          <a:noFill/>
          <a:ln>
            <a:noFill/>
          </a:ln>
        </p:spPr>
        <p:txBody>
          <a:bodyPr anchorCtr="0" anchor="t" bIns="91425" lIns="91425" spcFirstLastPara="1" rIns="91425" wrap="square" tIns="91425">
            <a:normAutofit lnSpcReduction="10000"/>
          </a:bodyPr>
          <a:lstStyle/>
          <a:p>
            <a:pPr indent="0" lvl="0" marL="114300" rtl="0" algn="l">
              <a:lnSpc>
                <a:spcPct val="90000"/>
              </a:lnSpc>
              <a:spcBef>
                <a:spcPts val="0"/>
              </a:spcBef>
              <a:spcAft>
                <a:spcPts val="0"/>
              </a:spcAft>
              <a:buClr>
                <a:schemeClr val="dk1"/>
              </a:buClr>
              <a:buSzPts val="1800"/>
              <a:buNone/>
            </a:pPr>
            <a:r>
              <a:rPr b="1" lang="en"/>
              <a:t>Oyun simülasyonu ve performans testleri</a:t>
            </a:r>
            <a:endParaRPr/>
          </a:p>
          <a:p>
            <a:pPr indent="0" lvl="0" marL="114300" rtl="0" algn="l">
              <a:lnSpc>
                <a:spcPct val="90000"/>
              </a:lnSpc>
              <a:spcBef>
                <a:spcPts val="0"/>
              </a:spcBef>
              <a:spcAft>
                <a:spcPts val="0"/>
              </a:spcAft>
              <a:buClr>
                <a:schemeClr val="dk1"/>
              </a:buClr>
              <a:buSzPts val="1800"/>
              <a:buNone/>
            </a:pPr>
            <a:r>
              <a:t/>
            </a:r>
            <a:endParaRPr/>
          </a:p>
        </p:txBody>
      </p:sp>
      <p:pic>
        <p:nvPicPr>
          <p:cNvPr id="619" name="Google Shape;619;p38"/>
          <p:cNvPicPr preferRelativeResize="0"/>
          <p:nvPr/>
        </p:nvPicPr>
        <p:blipFill rotWithShape="1">
          <a:blip r:embed="rId3">
            <a:alphaModFix/>
          </a:blip>
          <a:srcRect b="0" l="0" r="0" t="0"/>
          <a:stretch/>
        </p:blipFill>
        <p:spPr>
          <a:xfrm>
            <a:off x="0" y="2169465"/>
            <a:ext cx="9144002" cy="168242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39"/>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3111"/>
              <a:buFont typeface="Calibri"/>
              <a:buNone/>
            </a:pPr>
            <a:r>
              <a:rPr lang="en"/>
              <a:t>Literatür-5</a:t>
            </a:r>
            <a:endParaRPr/>
          </a:p>
        </p:txBody>
      </p:sp>
      <p:sp>
        <p:nvSpPr>
          <p:cNvPr id="625" name="Google Shape;625;p39"/>
          <p:cNvSpPr txBox="1"/>
          <p:nvPr>
            <p:ph idx="1" type="body"/>
          </p:nvPr>
        </p:nvSpPr>
        <p:spPr>
          <a:xfrm>
            <a:off x="457325" y="1597875"/>
            <a:ext cx="7030500" cy="1740600"/>
          </a:xfrm>
          <a:prstGeom prst="rect">
            <a:avLst/>
          </a:prstGeom>
          <a:noFill/>
          <a:ln>
            <a:noFill/>
          </a:ln>
        </p:spPr>
        <p:txBody>
          <a:bodyPr anchorCtr="0" anchor="t" bIns="91425" lIns="91425" spcFirstLastPara="1" rIns="91425" wrap="square" tIns="91425">
            <a:normAutofit/>
          </a:bodyPr>
          <a:lstStyle/>
          <a:p>
            <a:pPr indent="0" lvl="0" marL="114300" rtl="0" algn="l">
              <a:lnSpc>
                <a:spcPct val="90000"/>
              </a:lnSpc>
              <a:spcBef>
                <a:spcPts val="0"/>
              </a:spcBef>
              <a:spcAft>
                <a:spcPts val="0"/>
              </a:spcAft>
              <a:buClr>
                <a:schemeClr val="dk1"/>
              </a:buClr>
              <a:buSzPts val="1800"/>
              <a:buNone/>
            </a:pPr>
            <a:r>
              <a:rPr b="1" lang="en"/>
              <a:t>Hareket verileri</a:t>
            </a:r>
            <a:endParaRPr/>
          </a:p>
          <a:p>
            <a:pPr indent="0" lvl="0" marL="114300" rtl="0" algn="l">
              <a:lnSpc>
                <a:spcPct val="90000"/>
              </a:lnSpc>
              <a:spcBef>
                <a:spcPts val="0"/>
              </a:spcBef>
              <a:spcAft>
                <a:spcPts val="0"/>
              </a:spcAft>
              <a:buClr>
                <a:schemeClr val="dk1"/>
              </a:buClr>
              <a:buSzPts val="1800"/>
              <a:buNone/>
            </a:pPr>
            <a:r>
              <a:rPr lang="en"/>
              <a:t>2 tip hareket aktivitesi ölçümü (aktigrafi ve akselerometre)</a:t>
            </a:r>
            <a:endParaRPr/>
          </a:p>
          <a:p>
            <a:pPr indent="0" lvl="0" marL="114300" rtl="0" algn="l">
              <a:lnSpc>
                <a:spcPct val="90000"/>
              </a:lnSpc>
              <a:spcBef>
                <a:spcPts val="0"/>
              </a:spcBef>
              <a:spcAft>
                <a:spcPts val="0"/>
              </a:spcAft>
              <a:buClr>
                <a:schemeClr val="dk1"/>
              </a:buClr>
              <a:buSzPts val="1800"/>
              <a:buNone/>
            </a:pPr>
            <a:r>
              <a:rPr lang="en"/>
              <a:t>4 çalışma</a:t>
            </a:r>
            <a:endParaRPr/>
          </a:p>
          <a:p>
            <a:pPr indent="0" lvl="0" marL="114300" rtl="0" algn="l">
              <a:lnSpc>
                <a:spcPct val="90000"/>
              </a:lnSpc>
              <a:spcBef>
                <a:spcPts val="0"/>
              </a:spcBef>
              <a:spcAft>
                <a:spcPts val="0"/>
              </a:spcAft>
              <a:buClr>
                <a:schemeClr val="dk1"/>
              </a:buClr>
              <a:buSzPts val="1800"/>
              <a:buNone/>
            </a:pPr>
            <a:r>
              <a:t/>
            </a:r>
            <a:endParaRPr/>
          </a:p>
        </p:txBody>
      </p:sp>
      <p:pic>
        <p:nvPicPr>
          <p:cNvPr id="626" name="Google Shape;626;p39"/>
          <p:cNvPicPr preferRelativeResize="0"/>
          <p:nvPr/>
        </p:nvPicPr>
        <p:blipFill rotWithShape="1">
          <a:blip r:embed="rId3">
            <a:alphaModFix/>
          </a:blip>
          <a:srcRect b="0" l="0" r="0" t="0"/>
          <a:stretch/>
        </p:blipFill>
        <p:spPr>
          <a:xfrm>
            <a:off x="0" y="2321899"/>
            <a:ext cx="9144000" cy="180598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40"/>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3111"/>
              <a:buFont typeface="Calibri"/>
              <a:buNone/>
            </a:pPr>
            <a:r>
              <a:t/>
            </a:r>
            <a:endParaRPr/>
          </a:p>
        </p:txBody>
      </p:sp>
      <p:sp>
        <p:nvSpPr>
          <p:cNvPr id="632" name="Google Shape;632;p40"/>
          <p:cNvSpPr txBox="1"/>
          <p:nvPr>
            <p:ph idx="1" type="body"/>
          </p:nvPr>
        </p:nvSpPr>
        <p:spPr>
          <a:xfrm>
            <a:off x="1011200" y="1597875"/>
            <a:ext cx="7030500" cy="2541600"/>
          </a:xfrm>
          <a:prstGeom prst="rect">
            <a:avLst/>
          </a:prstGeom>
          <a:noFill/>
          <a:ln>
            <a:noFill/>
          </a:ln>
        </p:spPr>
        <p:txBody>
          <a:bodyPr anchorCtr="0" anchor="t" bIns="91425" lIns="91425" spcFirstLastPara="1" rIns="91425" wrap="square" tIns="91425">
            <a:normAutofit/>
          </a:bodyPr>
          <a:lstStyle/>
          <a:p>
            <a:pPr indent="0" lvl="0" marL="114300" rtl="0" algn="l">
              <a:lnSpc>
                <a:spcPct val="90000"/>
              </a:lnSpc>
              <a:spcBef>
                <a:spcPts val="0"/>
              </a:spcBef>
              <a:spcAft>
                <a:spcPts val="0"/>
              </a:spcAft>
              <a:buClr>
                <a:schemeClr val="dk1"/>
              </a:buClr>
              <a:buSzPts val="1800"/>
              <a:buNone/>
            </a:pPr>
            <a:r>
              <a:rPr b="1" lang="en"/>
              <a:t>Diğerleri</a:t>
            </a:r>
            <a:endParaRPr/>
          </a:p>
          <a:p>
            <a:pPr indent="-342900" lvl="0" marL="457200" rtl="0" algn="l">
              <a:lnSpc>
                <a:spcPct val="90000"/>
              </a:lnSpc>
              <a:spcBef>
                <a:spcPts val="0"/>
              </a:spcBef>
              <a:spcAft>
                <a:spcPts val="0"/>
              </a:spcAft>
              <a:buClr>
                <a:schemeClr val="dk1"/>
              </a:buClr>
              <a:buSzPts val="1800"/>
              <a:buChar char="●"/>
            </a:pPr>
            <a:r>
              <a:rPr lang="en"/>
              <a:t>Pupillometre</a:t>
            </a:r>
            <a:endParaRPr/>
          </a:p>
          <a:p>
            <a:pPr indent="-342900" lvl="0" marL="457200" rtl="0" algn="l">
              <a:lnSpc>
                <a:spcPct val="90000"/>
              </a:lnSpc>
              <a:spcBef>
                <a:spcPts val="0"/>
              </a:spcBef>
              <a:spcAft>
                <a:spcPts val="0"/>
              </a:spcAft>
              <a:buClr>
                <a:schemeClr val="dk1"/>
              </a:buClr>
              <a:buSzPts val="1800"/>
              <a:buChar char="●"/>
            </a:pPr>
            <a:r>
              <a:rPr lang="en"/>
              <a:t>Twitter</a:t>
            </a:r>
            <a:endParaRPr/>
          </a:p>
          <a:p>
            <a:pPr indent="-342900" lvl="0" marL="457200" rtl="0" algn="l">
              <a:lnSpc>
                <a:spcPct val="90000"/>
              </a:lnSpc>
              <a:spcBef>
                <a:spcPts val="0"/>
              </a:spcBef>
              <a:spcAft>
                <a:spcPts val="0"/>
              </a:spcAft>
              <a:buClr>
                <a:schemeClr val="dk1"/>
              </a:buClr>
              <a:buSzPts val="1800"/>
              <a:buChar char="●"/>
            </a:pPr>
            <a:r>
              <a:rPr lang="en"/>
              <a:t>MEG (magnetoensefalografi)</a:t>
            </a:r>
            <a:endParaRPr/>
          </a:p>
          <a:p>
            <a:pPr indent="-342900" lvl="0" marL="457200" rtl="0" algn="l">
              <a:lnSpc>
                <a:spcPct val="90000"/>
              </a:lnSpc>
              <a:spcBef>
                <a:spcPts val="0"/>
              </a:spcBef>
              <a:spcAft>
                <a:spcPts val="0"/>
              </a:spcAft>
              <a:buClr>
                <a:schemeClr val="dk1"/>
              </a:buClr>
              <a:buSzPts val="1800"/>
              <a:buChar char="●"/>
            </a:pPr>
            <a:r>
              <a:rPr lang="en"/>
              <a:t>Genetik </a:t>
            </a:r>
            <a:endParaRPr/>
          </a:p>
          <a:p>
            <a:pPr indent="0" lvl="0" marL="114300" rtl="0" algn="l">
              <a:lnSpc>
                <a:spcPct val="90000"/>
              </a:lnSpc>
              <a:spcBef>
                <a:spcPts val="0"/>
              </a:spcBef>
              <a:spcAft>
                <a:spcPts val="0"/>
              </a:spcAft>
              <a:buClr>
                <a:schemeClr val="dk1"/>
              </a:buClr>
              <a:buSzPts val="1800"/>
              <a:buNone/>
            </a:pPr>
            <a:r>
              <a:t/>
            </a:r>
            <a:endParaRPr/>
          </a:p>
          <a:p>
            <a:pPr indent="0" lvl="0" marL="114300" rtl="0" algn="l">
              <a:lnSpc>
                <a:spcPct val="90000"/>
              </a:lnSpc>
              <a:spcBef>
                <a:spcPts val="0"/>
              </a:spcBef>
              <a:spcAft>
                <a:spcPts val="0"/>
              </a:spcAft>
              <a:buClr>
                <a:schemeClr val="dk1"/>
              </a:buClr>
              <a:buSzPts val="1800"/>
              <a:buNone/>
            </a:pPr>
            <a:r>
              <a:t/>
            </a:r>
            <a:endParaRPr/>
          </a:p>
        </p:txBody>
      </p:sp>
      <p:pic>
        <p:nvPicPr>
          <p:cNvPr id="633" name="Google Shape;633;p40"/>
          <p:cNvPicPr preferRelativeResize="0"/>
          <p:nvPr/>
        </p:nvPicPr>
        <p:blipFill rotWithShape="1">
          <a:blip r:embed="rId3">
            <a:alphaModFix/>
          </a:blip>
          <a:srcRect b="0" l="0" r="0" t="0"/>
          <a:stretch/>
        </p:blipFill>
        <p:spPr>
          <a:xfrm>
            <a:off x="0" y="3003694"/>
            <a:ext cx="9144000" cy="122617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41"/>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467"/>
              <a:buFont typeface="Arial"/>
              <a:buNone/>
            </a:pPr>
            <a:r>
              <a:rPr b="1" lang="en" sz="2400"/>
              <a:t>Ölçekler/ anketler</a:t>
            </a:r>
            <a:endParaRPr sz="2400"/>
          </a:p>
        </p:txBody>
      </p:sp>
      <p:sp>
        <p:nvSpPr>
          <p:cNvPr id="639" name="Google Shape;639;p41"/>
          <p:cNvSpPr txBox="1"/>
          <p:nvPr>
            <p:ph idx="1" type="body"/>
          </p:nvPr>
        </p:nvSpPr>
        <p:spPr>
          <a:xfrm>
            <a:off x="1303800" y="1990050"/>
            <a:ext cx="7030500" cy="25416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1800"/>
              <a:buNone/>
            </a:pPr>
            <a:r>
              <a:t/>
            </a:r>
            <a:endParaRPr b="1"/>
          </a:p>
          <a:p>
            <a:pPr indent="0" lvl="0" marL="0" rtl="0" algn="l">
              <a:lnSpc>
                <a:spcPct val="90000"/>
              </a:lnSpc>
              <a:spcBef>
                <a:spcPts val="1200"/>
              </a:spcBef>
              <a:spcAft>
                <a:spcPts val="1200"/>
              </a:spcAft>
              <a:buClr>
                <a:schemeClr val="dk1"/>
              </a:buClr>
              <a:buSzPts val="1800"/>
              <a:buNone/>
            </a:pPr>
            <a:r>
              <a:t/>
            </a:r>
            <a:endParaRPr b="1"/>
          </a:p>
        </p:txBody>
      </p:sp>
      <p:pic>
        <p:nvPicPr>
          <p:cNvPr id="640" name="Google Shape;640;p41"/>
          <p:cNvPicPr preferRelativeResize="0"/>
          <p:nvPr/>
        </p:nvPicPr>
        <p:blipFill rotWithShape="1">
          <a:blip r:embed="rId3">
            <a:alphaModFix/>
          </a:blip>
          <a:srcRect b="0" l="0" r="0" t="14666"/>
          <a:stretch/>
        </p:blipFill>
        <p:spPr>
          <a:xfrm>
            <a:off x="52250" y="1541417"/>
            <a:ext cx="9143999" cy="263020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42"/>
          <p:cNvSpPr txBox="1"/>
          <p:nvPr>
            <p:ph type="title"/>
          </p:nvPr>
        </p:nvSpPr>
        <p:spPr>
          <a:xfrm>
            <a:off x="1178400" y="679275"/>
            <a:ext cx="4078200" cy="866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Clr>
                <a:schemeClr val="dk1"/>
              </a:buClr>
              <a:buSzPct val="111111"/>
              <a:buFont typeface="Calibri"/>
              <a:buNone/>
            </a:pPr>
            <a:r>
              <a:t/>
            </a:r>
            <a:endParaRPr/>
          </a:p>
          <a:p>
            <a:pPr indent="0" lvl="0" marL="0" rtl="0" algn="l">
              <a:lnSpc>
                <a:spcPct val="90000"/>
              </a:lnSpc>
              <a:spcBef>
                <a:spcPts val="0"/>
              </a:spcBef>
              <a:spcAft>
                <a:spcPts val="0"/>
              </a:spcAft>
              <a:buClr>
                <a:schemeClr val="dk1"/>
              </a:buClr>
              <a:buSzPct val="111111"/>
              <a:buFont typeface="Calibri"/>
              <a:buNone/>
            </a:pPr>
            <a:r>
              <a:rPr lang="en"/>
              <a:t>Chen ve ark. çalışması</a:t>
            </a:r>
            <a:endParaRPr/>
          </a:p>
          <a:p>
            <a:pPr indent="0" lvl="0" marL="0" rtl="0" algn="l">
              <a:lnSpc>
                <a:spcPct val="90000"/>
              </a:lnSpc>
              <a:spcBef>
                <a:spcPts val="0"/>
              </a:spcBef>
              <a:spcAft>
                <a:spcPts val="0"/>
              </a:spcAft>
              <a:buClr>
                <a:schemeClr val="dk1"/>
              </a:buClr>
              <a:buSzPct val="111111"/>
              <a:buFont typeface="Calibri"/>
              <a:buNone/>
            </a:pPr>
            <a:r>
              <a:t/>
            </a:r>
            <a:endParaRPr/>
          </a:p>
        </p:txBody>
      </p:sp>
      <p:sp>
        <p:nvSpPr>
          <p:cNvPr id="646" name="Google Shape;646;p42"/>
          <p:cNvSpPr txBox="1"/>
          <p:nvPr>
            <p:ph idx="1" type="body"/>
          </p:nvPr>
        </p:nvSpPr>
        <p:spPr>
          <a:xfrm>
            <a:off x="311700" y="1996000"/>
            <a:ext cx="8832300" cy="2932800"/>
          </a:xfrm>
          <a:prstGeom prst="rect">
            <a:avLst/>
          </a:prstGeom>
          <a:noFill/>
          <a:ln>
            <a:noFill/>
          </a:ln>
        </p:spPr>
        <p:txBody>
          <a:bodyPr anchorCtr="0" anchor="t" bIns="91425" lIns="91425" spcFirstLastPara="1" rIns="91425" wrap="square" tIns="91425">
            <a:normAutofit/>
          </a:bodyPr>
          <a:lstStyle/>
          <a:p>
            <a:pPr indent="-323850" lvl="0" marL="457200" rtl="0" algn="l">
              <a:lnSpc>
                <a:spcPct val="90000"/>
              </a:lnSpc>
              <a:spcBef>
                <a:spcPts val="0"/>
              </a:spcBef>
              <a:spcAft>
                <a:spcPts val="0"/>
              </a:spcAft>
              <a:buSzPts val="1500"/>
              <a:buChar char="●"/>
            </a:pPr>
            <a:r>
              <a:rPr lang="en" sz="1500"/>
              <a:t>2014-2017 yılları arasında  South West Yorkshire Partnership NHS Foundation Trust kapsamında toplanan ve 69 erişkin hastadan oluşan veriler kullanıldı.</a:t>
            </a:r>
            <a:endParaRPr sz="1500"/>
          </a:p>
          <a:p>
            <a:pPr indent="0" lvl="0" marL="457200" rtl="0" algn="l">
              <a:lnSpc>
                <a:spcPct val="90000"/>
              </a:lnSpc>
              <a:spcBef>
                <a:spcPts val="0"/>
              </a:spcBef>
              <a:spcAft>
                <a:spcPts val="0"/>
              </a:spcAft>
              <a:buNone/>
            </a:pPr>
            <a:r>
              <a:t/>
            </a:r>
            <a:endParaRPr sz="1500"/>
          </a:p>
          <a:p>
            <a:pPr indent="-323850" lvl="0" marL="457200" rtl="0" algn="l">
              <a:lnSpc>
                <a:spcPct val="90000"/>
              </a:lnSpc>
              <a:spcBef>
                <a:spcPts val="1200"/>
              </a:spcBef>
              <a:spcAft>
                <a:spcPts val="0"/>
              </a:spcAft>
              <a:buSzPts val="1500"/>
              <a:buChar char="●"/>
            </a:pPr>
            <a:r>
              <a:rPr lang="en" sz="1500"/>
              <a:t>Veriler; demografik veriler, self-reported tarama ölçekleri ve klinik görüşmelerden elde edildi.</a:t>
            </a:r>
            <a:endParaRPr sz="1500"/>
          </a:p>
          <a:p>
            <a:pPr indent="-323850" lvl="0" marL="457200" rtl="0" algn="l">
              <a:lnSpc>
                <a:spcPct val="90000"/>
              </a:lnSpc>
              <a:spcBef>
                <a:spcPts val="0"/>
              </a:spcBef>
              <a:spcAft>
                <a:spcPts val="0"/>
              </a:spcAft>
              <a:buSzPts val="1500"/>
              <a:buChar char="●"/>
            </a:pPr>
            <a:r>
              <a:rPr lang="en" sz="1500"/>
              <a:t>Demografik veriler; yaş, cinsiyet ve posta kodundan oluşuyordu.</a:t>
            </a:r>
            <a:endParaRPr sz="1500"/>
          </a:p>
        </p:txBody>
      </p:sp>
      <p:pic>
        <p:nvPicPr>
          <p:cNvPr id="647" name="Google Shape;647;p42"/>
          <p:cNvPicPr preferRelativeResize="0"/>
          <p:nvPr/>
        </p:nvPicPr>
        <p:blipFill>
          <a:blip r:embed="rId3">
            <a:alphaModFix/>
          </a:blip>
          <a:stretch>
            <a:fillRect/>
          </a:stretch>
        </p:blipFill>
        <p:spPr>
          <a:xfrm>
            <a:off x="3187325" y="0"/>
            <a:ext cx="5956673" cy="10492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43"/>
          <p:cNvSpPr txBox="1"/>
          <p:nvPr>
            <p:ph idx="1" type="body"/>
          </p:nvPr>
        </p:nvSpPr>
        <p:spPr>
          <a:xfrm>
            <a:off x="827314" y="731520"/>
            <a:ext cx="8428198" cy="4411979"/>
          </a:xfrm>
          <a:prstGeom prst="rect">
            <a:avLst/>
          </a:prstGeom>
          <a:noFill/>
          <a:ln>
            <a:noFill/>
          </a:ln>
        </p:spPr>
        <p:txBody>
          <a:bodyPr anchorCtr="0" anchor="t" bIns="91425" lIns="91425" spcFirstLastPara="1" rIns="91425" wrap="square" tIns="91425">
            <a:normAutofit fontScale="25000" lnSpcReduction="10000"/>
          </a:bodyPr>
          <a:lstStyle/>
          <a:p>
            <a:pPr indent="0" lvl="0" marL="0" rtl="0" algn="l">
              <a:lnSpc>
                <a:spcPct val="90000"/>
              </a:lnSpc>
              <a:spcBef>
                <a:spcPts val="1200"/>
              </a:spcBef>
              <a:spcAft>
                <a:spcPts val="0"/>
              </a:spcAft>
              <a:buClr>
                <a:schemeClr val="dk1"/>
              </a:buClr>
              <a:buSzPct val="128571"/>
              <a:buNone/>
            </a:pPr>
            <a:r>
              <a:rPr lang="en" sz="5600"/>
              <a:t>Tarama ölçekleri;              </a:t>
            </a:r>
            <a:endParaRPr/>
          </a:p>
          <a:p>
            <a:pPr indent="-342900" lvl="0" marL="342900" rtl="0" algn="l">
              <a:lnSpc>
                <a:spcPct val="90000"/>
              </a:lnSpc>
              <a:spcBef>
                <a:spcPts val="1200"/>
              </a:spcBef>
              <a:spcAft>
                <a:spcPts val="0"/>
              </a:spcAft>
              <a:buClr>
                <a:schemeClr val="dk1"/>
              </a:buClr>
              <a:buSzPct val="128571"/>
              <a:buFont typeface="Noto Sans Symbols"/>
              <a:buChar char="❖"/>
            </a:pPr>
            <a:r>
              <a:rPr lang="en" sz="5600"/>
              <a:t>Conner’s Adult ADHD Rating Scale (CAARS)</a:t>
            </a:r>
            <a:endParaRPr sz="5600"/>
          </a:p>
          <a:p>
            <a:pPr indent="-342900" lvl="0" marL="342900" rtl="0" algn="l">
              <a:lnSpc>
                <a:spcPct val="90000"/>
              </a:lnSpc>
              <a:spcBef>
                <a:spcPts val="1200"/>
              </a:spcBef>
              <a:spcAft>
                <a:spcPts val="0"/>
              </a:spcAft>
              <a:buClr>
                <a:schemeClr val="dk1"/>
              </a:buClr>
              <a:buSzPct val="128571"/>
              <a:buFont typeface="Noto Sans Symbols"/>
              <a:buChar char="❖"/>
            </a:pPr>
            <a:r>
              <a:rPr lang="en" sz="5600"/>
              <a:t>Drug Abuse Screening Test (DAST-10)</a:t>
            </a:r>
            <a:endParaRPr/>
          </a:p>
          <a:p>
            <a:pPr indent="-342900" lvl="0" marL="342900" rtl="0" algn="l">
              <a:lnSpc>
                <a:spcPct val="90000"/>
              </a:lnSpc>
              <a:spcBef>
                <a:spcPts val="1200"/>
              </a:spcBef>
              <a:spcAft>
                <a:spcPts val="0"/>
              </a:spcAft>
              <a:buClr>
                <a:schemeClr val="dk1"/>
              </a:buClr>
              <a:buSzPct val="128571"/>
              <a:buFont typeface="Noto Sans Symbols"/>
              <a:buChar char="❖"/>
            </a:pPr>
            <a:r>
              <a:rPr lang="en" sz="5600"/>
              <a:t>Iowa Personality Disorder Screen (IOWA)</a:t>
            </a:r>
            <a:endParaRPr/>
          </a:p>
          <a:p>
            <a:pPr indent="-342900" lvl="0" marL="342900" rtl="0" algn="l">
              <a:lnSpc>
                <a:spcPct val="90000"/>
              </a:lnSpc>
              <a:spcBef>
                <a:spcPts val="1200"/>
              </a:spcBef>
              <a:spcAft>
                <a:spcPts val="0"/>
              </a:spcAft>
              <a:buClr>
                <a:schemeClr val="dk1"/>
              </a:buClr>
              <a:buSzPct val="128571"/>
              <a:buFont typeface="Noto Sans Symbols"/>
              <a:buChar char="❖"/>
            </a:pPr>
            <a:r>
              <a:rPr lang="en" sz="5600"/>
              <a:t>Alcohol Use Disorders Identification Test (AUDIT)</a:t>
            </a:r>
            <a:endParaRPr/>
          </a:p>
          <a:p>
            <a:pPr indent="-342900" lvl="0" marL="342900" rtl="0" algn="l">
              <a:lnSpc>
                <a:spcPct val="90000"/>
              </a:lnSpc>
              <a:spcBef>
                <a:spcPts val="1200"/>
              </a:spcBef>
              <a:spcAft>
                <a:spcPts val="0"/>
              </a:spcAft>
              <a:buClr>
                <a:schemeClr val="dk1"/>
              </a:buClr>
              <a:buSzPct val="128571"/>
              <a:buFont typeface="Noto Sans Symbols"/>
              <a:buChar char="❖"/>
            </a:pPr>
            <a:r>
              <a:rPr lang="en" sz="5600"/>
              <a:t>Mood Disorder Questionnaire (MDQ)</a:t>
            </a:r>
            <a:endParaRPr/>
          </a:p>
          <a:p>
            <a:pPr indent="-342900" lvl="0" marL="342900" rtl="0" algn="l">
              <a:lnSpc>
                <a:spcPct val="90000"/>
              </a:lnSpc>
              <a:spcBef>
                <a:spcPts val="1200"/>
              </a:spcBef>
              <a:spcAft>
                <a:spcPts val="0"/>
              </a:spcAft>
              <a:buClr>
                <a:schemeClr val="dk1"/>
              </a:buClr>
              <a:buSzPct val="128571"/>
              <a:buFont typeface="Noto Sans Symbols"/>
              <a:buChar char="❖"/>
            </a:pPr>
            <a:r>
              <a:rPr lang="en" sz="5600"/>
              <a:t>GAD-7</a:t>
            </a:r>
            <a:endParaRPr sz="5600"/>
          </a:p>
          <a:p>
            <a:pPr indent="-342900" lvl="0" marL="342900" rtl="0" algn="l">
              <a:lnSpc>
                <a:spcPct val="90000"/>
              </a:lnSpc>
              <a:spcBef>
                <a:spcPts val="1200"/>
              </a:spcBef>
              <a:spcAft>
                <a:spcPts val="0"/>
              </a:spcAft>
              <a:buClr>
                <a:schemeClr val="dk1"/>
              </a:buClr>
              <a:buSzPct val="128571"/>
              <a:buFont typeface="Noto Sans Symbols"/>
              <a:buChar char="❖"/>
            </a:pPr>
            <a:r>
              <a:rPr lang="en" sz="5600"/>
              <a:t>Patient Health Questionnaire (PHQ-9)</a:t>
            </a:r>
            <a:endParaRPr sz="5600"/>
          </a:p>
          <a:p>
            <a:pPr indent="0" lvl="0" marL="0" rtl="0" algn="l">
              <a:lnSpc>
                <a:spcPct val="90000"/>
              </a:lnSpc>
              <a:spcBef>
                <a:spcPts val="1200"/>
              </a:spcBef>
              <a:spcAft>
                <a:spcPts val="0"/>
              </a:spcAft>
              <a:buClr>
                <a:schemeClr val="dk1"/>
              </a:buClr>
              <a:buSzPct val="128571"/>
              <a:buNone/>
            </a:pPr>
            <a:r>
              <a:t/>
            </a:r>
            <a:endParaRPr sz="5600"/>
          </a:p>
          <a:p>
            <a:pPr indent="0" lvl="0" marL="0" rtl="0" algn="l">
              <a:lnSpc>
                <a:spcPct val="90000"/>
              </a:lnSpc>
              <a:spcBef>
                <a:spcPts val="0"/>
              </a:spcBef>
              <a:spcAft>
                <a:spcPts val="0"/>
              </a:spcAft>
              <a:buClr>
                <a:schemeClr val="dk1"/>
              </a:buClr>
              <a:buSzPct val="128571"/>
              <a:buNone/>
            </a:pPr>
            <a:r>
              <a:rPr lang="en" sz="5600"/>
              <a:t>Klinik görüşmeler; </a:t>
            </a:r>
            <a:endParaRPr sz="5600"/>
          </a:p>
          <a:p>
            <a:pPr indent="0" lvl="0" marL="0" rtl="0" algn="l">
              <a:lnSpc>
                <a:spcPct val="90000"/>
              </a:lnSpc>
              <a:spcBef>
                <a:spcPts val="1200"/>
              </a:spcBef>
              <a:spcAft>
                <a:spcPts val="0"/>
              </a:spcAft>
              <a:buClr>
                <a:schemeClr val="dk1"/>
              </a:buClr>
              <a:buSzPct val="128571"/>
              <a:buNone/>
            </a:pPr>
            <a:r>
              <a:rPr lang="en" sz="5600"/>
              <a:t>Yapılandırılmamış/ Yapılandırılmış; Diagnostic Interview for ADHD in adults (DIVA) olarak yapılmış.</a:t>
            </a:r>
            <a:endParaRPr sz="5600"/>
          </a:p>
          <a:p>
            <a:pPr indent="0" lvl="0" marL="0" rtl="0" algn="l">
              <a:lnSpc>
                <a:spcPct val="90000"/>
              </a:lnSpc>
              <a:spcBef>
                <a:spcPts val="1200"/>
              </a:spcBef>
              <a:spcAft>
                <a:spcPts val="0"/>
              </a:spcAft>
              <a:buClr>
                <a:schemeClr val="dk1"/>
              </a:buClr>
              <a:buSzPts val="1800"/>
              <a:buNone/>
            </a:pPr>
            <a:r>
              <a:t/>
            </a:r>
            <a:endParaRPr/>
          </a:p>
          <a:p>
            <a:pPr indent="0" lvl="0" marL="0" rtl="0" algn="l">
              <a:lnSpc>
                <a:spcPct val="90000"/>
              </a:lnSpc>
              <a:spcBef>
                <a:spcPts val="1200"/>
              </a:spcBef>
              <a:spcAft>
                <a:spcPts val="1200"/>
              </a:spcAft>
              <a:buClr>
                <a:schemeClr val="dk1"/>
              </a:buClr>
              <a:buSzPts val="1800"/>
              <a:buNone/>
            </a:pPr>
            <a:r>
              <a:rPr lang="en"/>
              <a:t>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44"/>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3111"/>
              <a:buFont typeface="Calibri"/>
              <a:buNone/>
            </a:pPr>
            <a:r>
              <a:t/>
            </a:r>
            <a:endParaRPr/>
          </a:p>
        </p:txBody>
      </p:sp>
      <p:sp>
        <p:nvSpPr>
          <p:cNvPr id="658" name="Google Shape;658;p44"/>
          <p:cNvSpPr txBox="1"/>
          <p:nvPr>
            <p:ph idx="1" type="body"/>
          </p:nvPr>
        </p:nvSpPr>
        <p:spPr>
          <a:xfrm>
            <a:off x="311700" y="1860150"/>
            <a:ext cx="3267600" cy="2708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1946"/>
              <a:buNone/>
            </a:pPr>
            <a:r>
              <a:rPr lang="en"/>
              <a:t>Main assessment data; 28 değişken</a:t>
            </a:r>
            <a:endParaRPr/>
          </a:p>
          <a:p>
            <a:pPr indent="0" lvl="0" marL="0" rtl="0" algn="l">
              <a:lnSpc>
                <a:spcPct val="90000"/>
              </a:lnSpc>
              <a:spcBef>
                <a:spcPts val="1200"/>
              </a:spcBef>
              <a:spcAft>
                <a:spcPts val="0"/>
              </a:spcAft>
              <a:buClr>
                <a:schemeClr val="dk1"/>
              </a:buClr>
              <a:buSzPts val="1946"/>
              <a:buNone/>
            </a:pPr>
            <a:r>
              <a:rPr lang="en"/>
              <a:t>Risk assessment data; 66 değişken (yes or no)</a:t>
            </a:r>
            <a:endParaRPr/>
          </a:p>
          <a:p>
            <a:pPr indent="0" lvl="0" marL="0" rtl="0" algn="l">
              <a:lnSpc>
                <a:spcPct val="90000"/>
              </a:lnSpc>
              <a:spcBef>
                <a:spcPts val="1200"/>
              </a:spcBef>
              <a:spcAft>
                <a:spcPts val="0"/>
              </a:spcAft>
              <a:buClr>
                <a:schemeClr val="dk1"/>
              </a:buClr>
              <a:buSzPts val="1946"/>
              <a:buNone/>
            </a:pPr>
            <a:r>
              <a:rPr lang="en"/>
              <a:t>Doktor notlarından; </a:t>
            </a:r>
            <a:r>
              <a:rPr b="1" lang="en"/>
              <a:t>aggression, prison, bully problem etc. </a:t>
            </a:r>
            <a:r>
              <a:rPr lang="en"/>
              <a:t>DEHB tanısında yardımı olabilecek ifadeler</a:t>
            </a:r>
            <a:endParaRPr/>
          </a:p>
          <a:p>
            <a:pPr indent="0" lvl="0" marL="0" rtl="0" algn="l">
              <a:lnSpc>
                <a:spcPct val="90000"/>
              </a:lnSpc>
              <a:spcBef>
                <a:spcPts val="2400"/>
              </a:spcBef>
              <a:spcAft>
                <a:spcPts val="0"/>
              </a:spcAft>
              <a:buClr>
                <a:schemeClr val="dk1"/>
              </a:buClr>
              <a:buSzPts val="1946"/>
              <a:buNone/>
            </a:pPr>
            <a:r>
              <a:rPr lang="en"/>
              <a:t>Bir modelin performansı, doğruluk ve AUC puanı ile değerlendirilecektir.</a:t>
            </a:r>
            <a:endParaRPr/>
          </a:p>
          <a:p>
            <a:pPr indent="0" lvl="0" marL="0" rtl="0" algn="l">
              <a:lnSpc>
                <a:spcPct val="90000"/>
              </a:lnSpc>
              <a:spcBef>
                <a:spcPts val="2400"/>
              </a:spcBef>
              <a:spcAft>
                <a:spcPts val="1200"/>
              </a:spcAft>
              <a:buClr>
                <a:schemeClr val="dk1"/>
              </a:buClr>
              <a:buSzPts val="1946"/>
              <a:buNone/>
            </a:pPr>
            <a:r>
              <a:t/>
            </a:r>
            <a:endParaRPr/>
          </a:p>
        </p:txBody>
      </p:sp>
      <p:pic>
        <p:nvPicPr>
          <p:cNvPr id="659" name="Google Shape;659;p44"/>
          <p:cNvPicPr preferRelativeResize="0"/>
          <p:nvPr/>
        </p:nvPicPr>
        <p:blipFill rotWithShape="1">
          <a:blip r:embed="rId3">
            <a:alphaModFix/>
          </a:blip>
          <a:srcRect b="0" l="0" r="0" t="0"/>
          <a:stretch/>
        </p:blipFill>
        <p:spPr>
          <a:xfrm>
            <a:off x="3579222" y="0"/>
            <a:ext cx="5564779" cy="51435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45"/>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3111"/>
              <a:buFont typeface="Calibri"/>
              <a:buNone/>
            </a:pPr>
            <a:r>
              <a:t/>
            </a:r>
            <a:endParaRPr/>
          </a:p>
        </p:txBody>
      </p:sp>
      <p:sp>
        <p:nvSpPr>
          <p:cNvPr id="665" name="Google Shape;665;p45"/>
          <p:cNvSpPr txBox="1"/>
          <p:nvPr>
            <p:ph idx="1" type="body"/>
          </p:nvPr>
        </p:nvSpPr>
        <p:spPr>
          <a:xfrm>
            <a:off x="1303800" y="1990050"/>
            <a:ext cx="7030500" cy="25416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1200"/>
              </a:spcAft>
              <a:buClr>
                <a:schemeClr val="dk1"/>
              </a:buClr>
              <a:buSzPts val="1800"/>
              <a:buNone/>
            </a:pPr>
            <a:r>
              <a:t/>
            </a:r>
            <a:endParaRPr/>
          </a:p>
        </p:txBody>
      </p:sp>
      <p:pic>
        <p:nvPicPr>
          <p:cNvPr id="666" name="Google Shape;666;p45"/>
          <p:cNvPicPr preferRelativeResize="0"/>
          <p:nvPr/>
        </p:nvPicPr>
        <p:blipFill>
          <a:blip r:embed="rId3">
            <a:alphaModFix/>
          </a:blip>
          <a:stretch>
            <a:fillRect/>
          </a:stretch>
        </p:blipFill>
        <p:spPr>
          <a:xfrm>
            <a:off x="0" y="1435044"/>
            <a:ext cx="9143999" cy="233001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46"/>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3111"/>
              <a:buFont typeface="Calibri"/>
              <a:buNone/>
            </a:pPr>
            <a:r>
              <a:t/>
            </a:r>
            <a:endParaRPr/>
          </a:p>
        </p:txBody>
      </p:sp>
      <p:sp>
        <p:nvSpPr>
          <p:cNvPr id="672" name="Google Shape;672;p46"/>
          <p:cNvSpPr txBox="1"/>
          <p:nvPr>
            <p:ph idx="1" type="body"/>
          </p:nvPr>
        </p:nvSpPr>
        <p:spPr>
          <a:xfrm>
            <a:off x="1303800" y="1990050"/>
            <a:ext cx="7030500" cy="25416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1200"/>
              </a:spcAft>
              <a:buClr>
                <a:schemeClr val="dk1"/>
              </a:buClr>
              <a:buSzPts val="1800"/>
              <a:buNone/>
            </a:pPr>
            <a:r>
              <a:t/>
            </a:r>
            <a:endParaRPr/>
          </a:p>
        </p:txBody>
      </p:sp>
      <p:pic>
        <p:nvPicPr>
          <p:cNvPr id="673" name="Google Shape;673;p46"/>
          <p:cNvPicPr preferRelativeResize="0"/>
          <p:nvPr/>
        </p:nvPicPr>
        <p:blipFill>
          <a:blip r:embed="rId3">
            <a:alphaModFix/>
          </a:blip>
          <a:stretch>
            <a:fillRect/>
          </a:stretch>
        </p:blipFill>
        <p:spPr>
          <a:xfrm>
            <a:off x="0" y="1406744"/>
            <a:ext cx="9143999" cy="233001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47"/>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3111"/>
              <a:buFont typeface="Calibri"/>
              <a:buNone/>
            </a:pPr>
            <a:r>
              <a:t/>
            </a:r>
            <a:endParaRPr/>
          </a:p>
        </p:txBody>
      </p:sp>
      <p:sp>
        <p:nvSpPr>
          <p:cNvPr id="679" name="Google Shape;679;p47"/>
          <p:cNvSpPr txBox="1"/>
          <p:nvPr>
            <p:ph idx="1" type="body"/>
          </p:nvPr>
        </p:nvSpPr>
        <p:spPr>
          <a:xfrm>
            <a:off x="1303800" y="1990050"/>
            <a:ext cx="7030500" cy="25416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1200"/>
              </a:spcAft>
              <a:buClr>
                <a:schemeClr val="dk1"/>
              </a:buClr>
              <a:buSzPts val="1800"/>
              <a:buNone/>
            </a:pPr>
            <a:r>
              <a:t/>
            </a:r>
            <a:endParaRPr/>
          </a:p>
        </p:txBody>
      </p:sp>
      <p:pic>
        <p:nvPicPr>
          <p:cNvPr id="680" name="Google Shape;680;p47"/>
          <p:cNvPicPr preferRelativeResize="0"/>
          <p:nvPr/>
        </p:nvPicPr>
        <p:blipFill rotWithShape="1">
          <a:blip r:embed="rId3">
            <a:alphaModFix/>
          </a:blip>
          <a:srcRect b="0" l="0" r="0" t="0"/>
          <a:stretch/>
        </p:blipFill>
        <p:spPr>
          <a:xfrm>
            <a:off x="0" y="1364289"/>
            <a:ext cx="9143999" cy="241492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5"/>
          <p:cNvSpPr txBox="1"/>
          <p:nvPr>
            <p:ph type="title"/>
          </p:nvPr>
        </p:nvSpPr>
        <p:spPr>
          <a:xfrm>
            <a:off x="824000" y="1613825"/>
            <a:ext cx="5857800" cy="1872900"/>
          </a:xfrm>
          <a:prstGeom prst="rect">
            <a:avLst/>
          </a:prstGeom>
          <a:noFill/>
          <a:ln>
            <a:noFill/>
          </a:ln>
        </p:spPr>
        <p:txBody>
          <a:bodyPr anchorCtr="0" anchor="ctr" bIns="91425" lIns="91425" spcFirstLastPara="1" rIns="91425" wrap="square" tIns="91425">
            <a:normAutofit/>
          </a:bodyPr>
          <a:lstStyle/>
          <a:p>
            <a:pPr indent="0" lvl="0" marL="0" rtl="0" algn="ctr">
              <a:lnSpc>
                <a:spcPct val="90000"/>
              </a:lnSpc>
              <a:spcBef>
                <a:spcPts val="0"/>
              </a:spcBef>
              <a:spcAft>
                <a:spcPts val="0"/>
              </a:spcAft>
              <a:buClr>
                <a:schemeClr val="dk1"/>
              </a:buClr>
              <a:buSzPts val="3600"/>
              <a:buFont typeface="Calibri"/>
              <a:buNone/>
            </a:pPr>
            <a:r>
              <a:rPr lang="en"/>
              <a:t>Giriş, “Computational Psychiatry”</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48"/>
          <p:cNvSpPr txBox="1"/>
          <p:nvPr>
            <p:ph type="title"/>
          </p:nvPr>
        </p:nvSpPr>
        <p:spPr>
          <a:xfrm>
            <a:off x="1203975" y="767775"/>
            <a:ext cx="3425100" cy="830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Clr>
                <a:schemeClr val="dk1"/>
              </a:buClr>
              <a:buSzPct val="111111"/>
              <a:buFont typeface="Calibri"/>
              <a:buNone/>
            </a:pPr>
            <a:r>
              <a:rPr lang="en"/>
              <a:t>Tachmazidis ve ark.</a:t>
            </a:r>
            <a:endParaRPr/>
          </a:p>
        </p:txBody>
      </p:sp>
      <p:sp>
        <p:nvSpPr>
          <p:cNvPr id="686" name="Google Shape;686;p48"/>
          <p:cNvSpPr txBox="1"/>
          <p:nvPr>
            <p:ph idx="1" type="body"/>
          </p:nvPr>
        </p:nvSpPr>
        <p:spPr>
          <a:xfrm>
            <a:off x="825575" y="1597875"/>
            <a:ext cx="7508700" cy="2933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2118"/>
              <a:buNone/>
            </a:pPr>
            <a:r>
              <a:rPr lang="en"/>
              <a:t>Chen ve arkadaşlarının çalışmasındaki verileri kullanarak hybrid bir model üzerinde çalışma yaptı.</a:t>
            </a:r>
            <a:endParaRPr/>
          </a:p>
          <a:p>
            <a:pPr indent="0" lvl="0" marL="0" rtl="0" algn="l">
              <a:lnSpc>
                <a:spcPct val="90000"/>
              </a:lnSpc>
              <a:spcBef>
                <a:spcPts val="1200"/>
              </a:spcBef>
              <a:spcAft>
                <a:spcPts val="0"/>
              </a:spcAft>
              <a:buClr>
                <a:schemeClr val="dk1"/>
              </a:buClr>
              <a:buSzPts val="2118"/>
              <a:buNone/>
            </a:pPr>
            <a:r>
              <a:rPr lang="en"/>
              <a:t>Buna göre </a:t>
            </a:r>
            <a:endParaRPr/>
          </a:p>
          <a:p>
            <a:pPr indent="-311150" lvl="0" marL="457200" rtl="0" algn="l">
              <a:lnSpc>
                <a:spcPct val="90000"/>
              </a:lnSpc>
              <a:spcBef>
                <a:spcPts val="1200"/>
              </a:spcBef>
              <a:spcAft>
                <a:spcPts val="0"/>
              </a:spcAft>
              <a:buSzPts val="1300"/>
              <a:buAutoNum type="arabicPeriod"/>
            </a:pPr>
            <a:r>
              <a:rPr lang="en"/>
              <a:t>Makine öğrenimi modeli </a:t>
            </a:r>
            <a:endParaRPr/>
          </a:p>
          <a:p>
            <a:pPr indent="-311150" lvl="0" marL="457200" rtl="0" algn="l">
              <a:lnSpc>
                <a:spcPct val="90000"/>
              </a:lnSpc>
              <a:spcBef>
                <a:spcPts val="0"/>
              </a:spcBef>
              <a:spcAft>
                <a:spcPts val="0"/>
              </a:spcAft>
              <a:buSzPts val="1300"/>
              <a:buAutoNum type="arabicPeriod"/>
            </a:pPr>
            <a:r>
              <a:rPr lang="en"/>
              <a:t>Bilgi modeli; erişkin DEHB konusunda uzman olan bir klinisyen yer almıştır. Süreç üç görüşme ile yürütülmüştür. Görüşme DIVA ile yapılandırılmış şekilde gerçekleştirildi.</a:t>
            </a:r>
            <a:endParaRPr/>
          </a:p>
          <a:p>
            <a:pPr indent="0" lvl="0" marL="0" rtl="0" algn="l">
              <a:lnSpc>
                <a:spcPct val="90000"/>
              </a:lnSpc>
              <a:spcBef>
                <a:spcPts val="1200"/>
              </a:spcBef>
              <a:spcAft>
                <a:spcPts val="0"/>
              </a:spcAft>
              <a:buClr>
                <a:schemeClr val="dk1"/>
              </a:buClr>
              <a:buSzPts val="2118"/>
              <a:buNone/>
            </a:pPr>
            <a:r>
              <a:rPr lang="en"/>
              <a:t>Deneyim yoluyla (örneğin hastalarla çalışma) kazanılan bilgiler, </a:t>
            </a:r>
            <a:r>
              <a:rPr b="1" i="1" lang="en"/>
              <a:t>eğer-öyleyse kuralları</a:t>
            </a:r>
            <a:r>
              <a:rPr lang="en"/>
              <a:t> kullanılarak makine tarafından okunabilir formatta kodlanır.</a:t>
            </a:r>
            <a:endParaRPr/>
          </a:p>
          <a:p>
            <a:pPr indent="0" lvl="0" marL="0" rtl="0" algn="l">
              <a:lnSpc>
                <a:spcPct val="90000"/>
              </a:lnSpc>
              <a:spcBef>
                <a:spcPts val="1200"/>
              </a:spcBef>
              <a:spcAft>
                <a:spcPts val="0"/>
              </a:spcAft>
              <a:buClr>
                <a:schemeClr val="dk1"/>
              </a:buClr>
              <a:buSzPts val="2118"/>
              <a:buNone/>
            </a:pPr>
            <a:r>
              <a:rPr lang="en"/>
              <a:t>DIVA kullanılarak eğer öyleyse (if-then)  kurallarına dönüştürülebilir:</a:t>
            </a:r>
            <a:endParaRPr/>
          </a:p>
          <a:p>
            <a:pPr indent="0" lvl="0" marL="0" rtl="0" algn="l">
              <a:lnSpc>
                <a:spcPct val="90000"/>
              </a:lnSpc>
              <a:spcBef>
                <a:spcPts val="0"/>
              </a:spcBef>
              <a:spcAft>
                <a:spcPts val="0"/>
              </a:spcAft>
              <a:buClr>
                <a:schemeClr val="dk1"/>
              </a:buClr>
              <a:buSzPts val="1283"/>
              <a:buFont typeface="Arial"/>
              <a:buNone/>
            </a:pPr>
            <a:r>
              <a:rPr lang="en"/>
              <a:t>– DIVA puanları yüksekse karar 'evet'</a:t>
            </a:r>
            <a:endParaRPr/>
          </a:p>
          <a:p>
            <a:pPr indent="0" lvl="0" marL="0" rtl="0" algn="l">
              <a:lnSpc>
                <a:spcPct val="90000"/>
              </a:lnSpc>
              <a:spcBef>
                <a:spcPts val="0"/>
              </a:spcBef>
              <a:spcAft>
                <a:spcPts val="0"/>
              </a:spcAft>
              <a:buClr>
                <a:schemeClr val="dk1"/>
              </a:buClr>
              <a:buSzPts val="1283"/>
              <a:buFont typeface="Arial"/>
              <a:buNone/>
            </a:pPr>
            <a:r>
              <a:rPr lang="en"/>
              <a:t>– DIVA puanları düşükse karar 'hayır'</a:t>
            </a:r>
            <a:endParaRPr/>
          </a:p>
          <a:p>
            <a:pPr indent="0" lvl="0" marL="0" rtl="0" algn="l">
              <a:lnSpc>
                <a:spcPct val="90000"/>
              </a:lnSpc>
              <a:spcBef>
                <a:spcPts val="0"/>
              </a:spcBef>
              <a:spcAft>
                <a:spcPts val="0"/>
              </a:spcAft>
              <a:buClr>
                <a:schemeClr val="dk1"/>
              </a:buClr>
              <a:buSzPts val="2118"/>
              <a:buNone/>
            </a:pPr>
            <a:r>
              <a:rPr lang="en"/>
              <a:t>– Birden fazla gösterge mevcutsa karar ‘uzman’'</a:t>
            </a:r>
            <a:endParaRPr/>
          </a:p>
        </p:txBody>
      </p:sp>
      <p:pic>
        <p:nvPicPr>
          <p:cNvPr id="687" name="Google Shape;687;p48"/>
          <p:cNvPicPr preferRelativeResize="0"/>
          <p:nvPr/>
        </p:nvPicPr>
        <p:blipFill>
          <a:blip r:embed="rId3">
            <a:alphaModFix/>
          </a:blip>
          <a:stretch>
            <a:fillRect/>
          </a:stretch>
        </p:blipFill>
        <p:spPr>
          <a:xfrm>
            <a:off x="4572000" y="214950"/>
            <a:ext cx="4567599" cy="11057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49"/>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3111"/>
              <a:buFont typeface="Calibri"/>
              <a:buNone/>
            </a:pPr>
            <a:r>
              <a:t/>
            </a:r>
            <a:endParaRPr/>
          </a:p>
        </p:txBody>
      </p:sp>
      <p:sp>
        <p:nvSpPr>
          <p:cNvPr id="693" name="Google Shape;693;p49"/>
          <p:cNvSpPr txBox="1"/>
          <p:nvPr>
            <p:ph idx="1" type="body"/>
          </p:nvPr>
        </p:nvSpPr>
        <p:spPr>
          <a:xfrm>
            <a:off x="311700" y="1665875"/>
            <a:ext cx="4558200" cy="29031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1283"/>
              <a:buFont typeface="Arial"/>
              <a:buNone/>
            </a:pPr>
            <a:r>
              <a:rPr lang="en"/>
              <a:t>3.Hibrid model</a:t>
            </a:r>
            <a:endParaRPr/>
          </a:p>
          <a:p>
            <a:pPr indent="0" lvl="0" marL="0" rtl="0" algn="l">
              <a:lnSpc>
                <a:spcPct val="90000"/>
              </a:lnSpc>
              <a:spcBef>
                <a:spcPts val="1200"/>
              </a:spcBef>
              <a:spcAft>
                <a:spcPts val="0"/>
              </a:spcAft>
              <a:buClr>
                <a:schemeClr val="dk1"/>
              </a:buClr>
              <a:buSzPts val="1946"/>
              <a:buNone/>
            </a:pPr>
            <a:r>
              <a:rPr lang="en"/>
              <a:t>Bilgi modeli evet/hayır/uzman yanıtları sağlarken, makine öğrenimi modelinin evet/hayır yanıtları verdi. </a:t>
            </a:r>
            <a:endParaRPr/>
          </a:p>
          <a:p>
            <a:pPr indent="0" lvl="0" marL="0" rtl="0" algn="l">
              <a:lnSpc>
                <a:spcPct val="90000"/>
              </a:lnSpc>
              <a:spcBef>
                <a:spcPts val="1200"/>
              </a:spcBef>
              <a:spcAft>
                <a:spcPts val="0"/>
              </a:spcAft>
              <a:buClr>
                <a:schemeClr val="dk1"/>
              </a:buClr>
              <a:buSzPts val="1946"/>
              <a:buNone/>
            </a:pPr>
            <a:r>
              <a:rPr lang="en"/>
              <a:t>Böylece iki yaklaşımın birleştirilmesiyle hibrid bir model geliştirilebilir. </a:t>
            </a:r>
            <a:endParaRPr/>
          </a:p>
          <a:p>
            <a:pPr indent="0" lvl="0" marL="0" rtl="0" algn="l">
              <a:lnSpc>
                <a:spcPct val="90000"/>
              </a:lnSpc>
              <a:spcBef>
                <a:spcPts val="1200"/>
              </a:spcBef>
              <a:spcAft>
                <a:spcPts val="0"/>
              </a:spcAft>
              <a:buClr>
                <a:schemeClr val="dk1"/>
              </a:buClr>
              <a:buSzPts val="1946"/>
              <a:buNone/>
            </a:pPr>
            <a:r>
              <a:rPr lang="en"/>
              <a:t>Her iki model de evet/hayır cevabı üzerinde anlaştığında, bu son cevaptır. </a:t>
            </a:r>
            <a:endParaRPr/>
          </a:p>
          <a:p>
            <a:pPr indent="0" lvl="0" marL="0" rtl="0" algn="l">
              <a:lnSpc>
                <a:spcPct val="90000"/>
              </a:lnSpc>
              <a:spcBef>
                <a:spcPts val="1200"/>
              </a:spcBef>
              <a:spcAft>
                <a:spcPts val="0"/>
              </a:spcAft>
              <a:buClr>
                <a:schemeClr val="dk1"/>
              </a:buClr>
              <a:buSzPts val="1946"/>
              <a:buNone/>
            </a:pPr>
            <a:r>
              <a:rPr lang="en"/>
              <a:t>Bununla birlikte, iki model arasında anlaşmazlık olduğunda, hastalar bir tıp uzmanına yönlendirilir. </a:t>
            </a:r>
            <a:endParaRPr/>
          </a:p>
        </p:txBody>
      </p:sp>
      <p:pic>
        <p:nvPicPr>
          <p:cNvPr id="694" name="Google Shape;694;p49"/>
          <p:cNvPicPr preferRelativeResize="0"/>
          <p:nvPr/>
        </p:nvPicPr>
        <p:blipFill rotWithShape="1">
          <a:blip r:embed="rId3">
            <a:alphaModFix/>
          </a:blip>
          <a:srcRect b="0" l="0" r="0" t="0"/>
          <a:stretch/>
        </p:blipFill>
        <p:spPr>
          <a:xfrm>
            <a:off x="5276407" y="1567388"/>
            <a:ext cx="3525319" cy="310007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50"/>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3111"/>
              <a:buFont typeface="Calibri"/>
              <a:buNone/>
            </a:pPr>
            <a:r>
              <a:t/>
            </a:r>
            <a:endParaRPr/>
          </a:p>
        </p:txBody>
      </p:sp>
      <p:sp>
        <p:nvSpPr>
          <p:cNvPr id="700" name="Google Shape;700;p50"/>
          <p:cNvSpPr txBox="1"/>
          <p:nvPr>
            <p:ph idx="1" type="body"/>
          </p:nvPr>
        </p:nvSpPr>
        <p:spPr>
          <a:xfrm>
            <a:off x="311700" y="1445075"/>
            <a:ext cx="4394100" cy="32301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90000"/>
              </a:lnSpc>
              <a:spcBef>
                <a:spcPts val="0"/>
              </a:spcBef>
              <a:spcAft>
                <a:spcPts val="0"/>
              </a:spcAft>
              <a:buClr>
                <a:schemeClr val="dk1"/>
              </a:buClr>
              <a:buSzPts val="3273"/>
              <a:buNone/>
            </a:pPr>
            <a:r>
              <a:t/>
            </a:r>
            <a:endParaRPr/>
          </a:p>
          <a:p>
            <a:pPr indent="-311150" lvl="0" marL="457200" rtl="0" algn="l">
              <a:lnSpc>
                <a:spcPct val="90000"/>
              </a:lnSpc>
              <a:spcBef>
                <a:spcPts val="1200"/>
              </a:spcBef>
              <a:spcAft>
                <a:spcPts val="0"/>
              </a:spcAft>
              <a:buSzPts val="1300"/>
              <a:buChar char="●"/>
            </a:pPr>
            <a:r>
              <a:rPr lang="en"/>
              <a:t>ML modelinde tüm hastalar  DEHB ya da DEHB değil şeklinde  sınıflandırılabilirken,</a:t>
            </a:r>
            <a:endParaRPr/>
          </a:p>
          <a:p>
            <a:pPr indent="-311150" lvl="0" marL="457200" rtl="0" algn="l">
              <a:lnSpc>
                <a:spcPct val="90000"/>
              </a:lnSpc>
              <a:spcBef>
                <a:spcPts val="0"/>
              </a:spcBef>
              <a:spcAft>
                <a:spcPts val="0"/>
              </a:spcAft>
              <a:buSzPts val="1300"/>
              <a:buChar char="●"/>
            </a:pPr>
            <a:r>
              <a:t/>
            </a:r>
            <a:endParaRPr/>
          </a:p>
          <a:p>
            <a:pPr indent="-311150" lvl="0" marL="457200" rtl="0" algn="l">
              <a:lnSpc>
                <a:spcPct val="90000"/>
              </a:lnSpc>
              <a:spcBef>
                <a:spcPts val="0"/>
              </a:spcBef>
              <a:spcAft>
                <a:spcPts val="0"/>
              </a:spcAft>
              <a:buSzPts val="1300"/>
              <a:buChar char="●"/>
            </a:pPr>
            <a:r>
              <a:rPr lang="en"/>
              <a:t>Bilgi modelinde  yaklaşık %55'i EVET/HAYIR olarak sınıflandırıldı, %45’i ise  uzmana yönlendirildi.</a:t>
            </a:r>
            <a:endParaRPr/>
          </a:p>
          <a:p>
            <a:pPr indent="-311150" lvl="0" marL="457200" rtl="0" algn="l">
              <a:lnSpc>
                <a:spcPct val="90000"/>
              </a:lnSpc>
              <a:spcBef>
                <a:spcPts val="0"/>
              </a:spcBef>
              <a:spcAft>
                <a:spcPts val="0"/>
              </a:spcAft>
              <a:buSzPts val="1300"/>
              <a:buChar char="●"/>
            </a:pPr>
            <a:r>
              <a:t/>
            </a:r>
            <a:endParaRPr/>
          </a:p>
          <a:p>
            <a:pPr indent="-311150" lvl="0" marL="457200" rtl="0" algn="l">
              <a:lnSpc>
                <a:spcPct val="90000"/>
              </a:lnSpc>
              <a:spcBef>
                <a:spcPts val="0"/>
              </a:spcBef>
              <a:spcAft>
                <a:spcPts val="0"/>
              </a:spcAft>
              <a:buSzPts val="1300"/>
              <a:buChar char="●"/>
            </a:pPr>
            <a:r>
              <a:rPr lang="en"/>
              <a:t>Hybrid modelinde %50'si EVET/HAYIR iken %50'sinin bir tıp uzmanına sevk </a:t>
            </a:r>
            <a:endParaRPr/>
          </a:p>
          <a:p>
            <a:pPr indent="-311150" lvl="0" marL="457200" rtl="0" algn="l">
              <a:lnSpc>
                <a:spcPct val="90000"/>
              </a:lnSpc>
              <a:spcBef>
                <a:spcPts val="0"/>
              </a:spcBef>
              <a:spcAft>
                <a:spcPts val="0"/>
              </a:spcAft>
              <a:buSzPts val="1300"/>
              <a:buChar char="●"/>
            </a:pPr>
            <a:r>
              <a:rPr lang="en"/>
              <a:t>Hibrid modelin minimum hastayı EVET/HAYIR şeklinde sınıflandırırken maksimum hasta sayısının bir tıp uzmanına sevk edilmesi beklenir </a:t>
            </a:r>
            <a:endParaRPr/>
          </a:p>
          <a:p>
            <a:pPr indent="-311150" lvl="0" marL="457200" rtl="0" algn="l">
              <a:lnSpc>
                <a:spcPct val="90000"/>
              </a:lnSpc>
              <a:spcBef>
                <a:spcPts val="0"/>
              </a:spcBef>
              <a:spcAft>
                <a:spcPts val="0"/>
              </a:spcAft>
              <a:buSzPts val="1300"/>
              <a:buChar char="●"/>
            </a:pPr>
            <a:r>
              <a:rPr lang="en"/>
              <a:t>Yine de şu anda tüm hastaların alanında uzman bir klinisyen tarafından değerlendirildiği göz önüne alındığında hastaların %50'sinin sevk edilmesinin bile tanı sürecini önemli ölçüde hızlandıracağını belirtmekte fayda var.</a:t>
            </a:r>
            <a:endParaRPr/>
          </a:p>
        </p:txBody>
      </p:sp>
      <p:pic>
        <p:nvPicPr>
          <p:cNvPr id="701" name="Google Shape;701;p50"/>
          <p:cNvPicPr preferRelativeResize="0"/>
          <p:nvPr/>
        </p:nvPicPr>
        <p:blipFill rotWithShape="1">
          <a:blip r:embed="rId3">
            <a:alphaModFix/>
          </a:blip>
          <a:srcRect b="0" l="0" r="0" t="0"/>
          <a:stretch/>
        </p:blipFill>
        <p:spPr>
          <a:xfrm>
            <a:off x="5246000" y="1445075"/>
            <a:ext cx="3751675" cy="24230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51"/>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3111"/>
              <a:buFont typeface="Calibri"/>
              <a:buNone/>
            </a:pPr>
            <a:r>
              <a:t/>
            </a:r>
            <a:endParaRPr/>
          </a:p>
        </p:txBody>
      </p:sp>
      <p:sp>
        <p:nvSpPr>
          <p:cNvPr id="707" name="Google Shape;707;p51"/>
          <p:cNvSpPr txBox="1"/>
          <p:nvPr>
            <p:ph idx="1" type="body"/>
          </p:nvPr>
        </p:nvSpPr>
        <p:spPr>
          <a:xfrm>
            <a:off x="311700" y="1597875"/>
            <a:ext cx="4260300" cy="29709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2323"/>
              <a:buNone/>
            </a:pPr>
            <a:r>
              <a:rPr lang="en"/>
              <a:t>Yanlış sınıflandırılan hasta sayısına baktığımızda </a:t>
            </a:r>
            <a:endParaRPr/>
          </a:p>
          <a:p>
            <a:pPr indent="0" lvl="0" marL="0" rtl="0" algn="l">
              <a:lnSpc>
                <a:spcPct val="90000"/>
              </a:lnSpc>
              <a:spcBef>
                <a:spcPts val="1200"/>
              </a:spcBef>
              <a:spcAft>
                <a:spcPts val="0"/>
              </a:spcAft>
              <a:buClr>
                <a:schemeClr val="dk1"/>
              </a:buClr>
              <a:buSzPts val="2323"/>
              <a:buNone/>
            </a:pPr>
            <a:r>
              <a:rPr lang="en"/>
              <a:t>ML modeli, 4 (39 hastadan) hastayı DEHB'li ve 4 (30 hastadan) hastayı DEHB’li değil  olarak yanlış sınıflandırmıştır. </a:t>
            </a:r>
            <a:endParaRPr/>
          </a:p>
          <a:p>
            <a:pPr indent="0" lvl="0" marL="0" rtl="0" algn="l">
              <a:lnSpc>
                <a:spcPct val="90000"/>
              </a:lnSpc>
              <a:spcBef>
                <a:spcPts val="1200"/>
              </a:spcBef>
              <a:spcAft>
                <a:spcPts val="0"/>
              </a:spcAft>
              <a:buClr>
                <a:schemeClr val="dk1"/>
              </a:buClr>
              <a:buSzPts val="2323"/>
              <a:buNone/>
            </a:pPr>
            <a:r>
              <a:rPr lang="en"/>
              <a:t>ML modelinde tüm hastalar bir EVET/HAYIR sonucuna atandığından, yanlış sınıflandırma oranları nispeten düşüktür  (EVET için %10.26 ve HAYIR için %13.33)</a:t>
            </a:r>
            <a:endParaRPr/>
          </a:p>
          <a:p>
            <a:pPr indent="0" lvl="0" marL="0" rtl="0" algn="l">
              <a:lnSpc>
                <a:spcPct val="90000"/>
              </a:lnSpc>
              <a:spcBef>
                <a:spcPts val="1200"/>
              </a:spcBef>
              <a:spcAft>
                <a:spcPts val="0"/>
              </a:spcAft>
              <a:buClr>
                <a:schemeClr val="dk1"/>
              </a:buClr>
              <a:buSzPts val="2323"/>
              <a:buNone/>
            </a:pPr>
            <a:r>
              <a:rPr lang="en"/>
              <a:t>Hem BM hem de Hybrid modeli aynı sayıda hastayı yanlış sınıflandırdı. (2 hasta DEHB'li ve 1 hasta DEHB'li değil). </a:t>
            </a:r>
            <a:endParaRPr/>
          </a:p>
          <a:p>
            <a:pPr indent="0" lvl="0" marL="0" rtl="0" algn="l">
              <a:lnSpc>
                <a:spcPct val="90000"/>
              </a:lnSpc>
              <a:spcBef>
                <a:spcPts val="1200"/>
              </a:spcBef>
              <a:spcAft>
                <a:spcPts val="1200"/>
              </a:spcAft>
              <a:buClr>
                <a:schemeClr val="dk1"/>
              </a:buClr>
              <a:buSzPts val="2323"/>
              <a:buNone/>
            </a:pPr>
            <a:r>
              <a:rPr lang="en"/>
              <a:t>Ancak Hibrid model, KR modeline kıyasla daha yüksek bir yanlış sınıflandırma oranı göstermektedir. </a:t>
            </a:r>
            <a:endParaRPr/>
          </a:p>
        </p:txBody>
      </p:sp>
      <p:pic>
        <p:nvPicPr>
          <p:cNvPr id="708" name="Google Shape;708;p51"/>
          <p:cNvPicPr preferRelativeResize="0"/>
          <p:nvPr/>
        </p:nvPicPr>
        <p:blipFill rotWithShape="1">
          <a:blip r:embed="rId3">
            <a:alphaModFix/>
          </a:blip>
          <a:srcRect b="0" l="0" r="0" t="0"/>
          <a:stretch/>
        </p:blipFill>
        <p:spPr>
          <a:xfrm>
            <a:off x="4539350" y="1946625"/>
            <a:ext cx="4315974" cy="19841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52"/>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3111"/>
              <a:buFont typeface="Calibri"/>
              <a:buNone/>
            </a:pPr>
            <a:r>
              <a:t/>
            </a:r>
            <a:endParaRPr/>
          </a:p>
        </p:txBody>
      </p:sp>
      <p:sp>
        <p:nvSpPr>
          <p:cNvPr id="714" name="Google Shape;714;p52"/>
          <p:cNvSpPr txBox="1"/>
          <p:nvPr>
            <p:ph idx="1" type="body"/>
          </p:nvPr>
        </p:nvSpPr>
        <p:spPr>
          <a:xfrm>
            <a:off x="311700" y="1957600"/>
            <a:ext cx="3787800" cy="26112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90000"/>
              </a:lnSpc>
              <a:spcBef>
                <a:spcPts val="0"/>
              </a:spcBef>
              <a:spcAft>
                <a:spcPts val="0"/>
              </a:spcAft>
              <a:buClr>
                <a:schemeClr val="dk1"/>
              </a:buClr>
              <a:buSzPts val="2118"/>
              <a:buNone/>
            </a:pPr>
            <a:r>
              <a:rPr lang="en"/>
              <a:t>Her modelin doğruluğu; yani belirli bir sonuca atanan tüm hastalardan kaçının doğru sınıflandırıldığı;</a:t>
            </a:r>
            <a:endParaRPr/>
          </a:p>
          <a:p>
            <a:pPr indent="0" lvl="0" marL="0" rtl="0" algn="l">
              <a:lnSpc>
                <a:spcPct val="90000"/>
              </a:lnSpc>
              <a:spcBef>
                <a:spcPts val="0"/>
              </a:spcBef>
              <a:spcAft>
                <a:spcPts val="0"/>
              </a:spcAft>
              <a:buClr>
                <a:schemeClr val="dk1"/>
              </a:buClr>
              <a:buSzPts val="2118"/>
              <a:buNone/>
            </a:pPr>
            <a:r>
              <a:t/>
            </a:r>
            <a:endParaRPr/>
          </a:p>
          <a:p>
            <a:pPr indent="0" lvl="0" marL="0" rtl="0" algn="l">
              <a:lnSpc>
                <a:spcPct val="90000"/>
              </a:lnSpc>
              <a:spcBef>
                <a:spcPts val="0"/>
              </a:spcBef>
              <a:spcAft>
                <a:spcPts val="0"/>
              </a:spcAft>
              <a:buNone/>
            </a:pPr>
            <a:r>
              <a:rPr lang="en"/>
              <a:t>Sonuçlar yalnızca EVET/HAYIR ile sınırlandığında</a:t>
            </a:r>
            <a:endParaRPr/>
          </a:p>
          <a:p>
            <a:pPr indent="-311150" lvl="0" marL="457200" rtl="0" algn="l">
              <a:lnSpc>
                <a:spcPct val="90000"/>
              </a:lnSpc>
              <a:spcBef>
                <a:spcPts val="0"/>
              </a:spcBef>
              <a:spcAft>
                <a:spcPts val="0"/>
              </a:spcAft>
              <a:buSzPts val="1300"/>
              <a:buChar char="●"/>
            </a:pPr>
            <a:r>
              <a:rPr lang="en"/>
              <a:t>BM  hem ML hem de HM den  daha iyi performans gösterdi.</a:t>
            </a:r>
            <a:endParaRPr/>
          </a:p>
          <a:p>
            <a:pPr indent="0" lvl="0" marL="0" rtl="0" algn="l">
              <a:lnSpc>
                <a:spcPct val="90000"/>
              </a:lnSpc>
              <a:spcBef>
                <a:spcPts val="1200"/>
              </a:spcBef>
              <a:spcAft>
                <a:spcPts val="0"/>
              </a:spcAft>
              <a:buClr>
                <a:schemeClr val="dk1"/>
              </a:buClr>
              <a:buSzPts val="2118"/>
              <a:buNone/>
            </a:pPr>
            <a:r>
              <a:rPr lang="en"/>
              <a:t>EVET/HAYIR/UZMAN olarak atandığında ise, </a:t>
            </a:r>
            <a:endParaRPr/>
          </a:p>
          <a:p>
            <a:pPr indent="-311150" lvl="0" marL="457200" rtl="0" algn="l">
              <a:lnSpc>
                <a:spcPct val="90000"/>
              </a:lnSpc>
              <a:spcBef>
                <a:spcPts val="1200"/>
              </a:spcBef>
              <a:spcAft>
                <a:spcPts val="0"/>
              </a:spcAft>
              <a:buSzPts val="1300"/>
              <a:buChar char="●"/>
            </a:pPr>
            <a:r>
              <a:rPr lang="en"/>
              <a:t>HM ve BM eşit performans gösterir </a:t>
            </a:r>
            <a:endParaRPr/>
          </a:p>
          <a:p>
            <a:pPr indent="-311150" lvl="0" marL="457200" rtl="0" algn="l">
              <a:lnSpc>
                <a:spcPct val="90000"/>
              </a:lnSpc>
              <a:spcBef>
                <a:spcPts val="0"/>
              </a:spcBef>
              <a:spcAft>
                <a:spcPts val="0"/>
              </a:spcAft>
              <a:buSzPts val="1300"/>
              <a:buChar char="●"/>
            </a:pPr>
            <a:r>
              <a:rPr lang="en"/>
              <a:t>Hem BM hem de HM  ML modelinden daha iyi performans gösteriyordu ancak burada ML modelinin uzmana yönlendirmediğini belirtmekte fayda var.</a:t>
            </a:r>
            <a:endParaRPr/>
          </a:p>
        </p:txBody>
      </p:sp>
      <p:pic>
        <p:nvPicPr>
          <p:cNvPr id="715" name="Google Shape;715;p52"/>
          <p:cNvPicPr preferRelativeResize="0"/>
          <p:nvPr/>
        </p:nvPicPr>
        <p:blipFill rotWithShape="1">
          <a:blip r:embed="rId3">
            <a:alphaModFix/>
          </a:blip>
          <a:srcRect b="0" l="0" r="0" t="0"/>
          <a:stretch/>
        </p:blipFill>
        <p:spPr>
          <a:xfrm>
            <a:off x="4064349" y="1665009"/>
            <a:ext cx="5079651" cy="19118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53"/>
          <p:cNvSpPr txBox="1"/>
          <p:nvPr>
            <p:ph type="title"/>
          </p:nvPr>
        </p:nvSpPr>
        <p:spPr>
          <a:xfrm>
            <a:off x="1303800" y="798400"/>
            <a:ext cx="7030500" cy="799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Clr>
                <a:schemeClr val="dk1"/>
              </a:buClr>
              <a:buSzPts val="1100"/>
              <a:buFont typeface="Arial"/>
              <a:buNone/>
            </a:pPr>
            <a:r>
              <a:rPr lang="en" sz="1800">
                <a:solidFill>
                  <a:schemeClr val="dk2"/>
                </a:solidFill>
              </a:rPr>
              <a:t>Bledsoe ve ark.</a:t>
            </a:r>
            <a:endParaRPr/>
          </a:p>
        </p:txBody>
      </p:sp>
      <p:sp>
        <p:nvSpPr>
          <p:cNvPr id="721" name="Google Shape;721;p53"/>
          <p:cNvSpPr txBox="1"/>
          <p:nvPr>
            <p:ph idx="1" type="body"/>
          </p:nvPr>
        </p:nvSpPr>
        <p:spPr>
          <a:xfrm>
            <a:off x="981375" y="1990050"/>
            <a:ext cx="7352700" cy="2541600"/>
          </a:xfrm>
          <a:prstGeom prst="rect">
            <a:avLst/>
          </a:prstGeom>
          <a:noFill/>
          <a:ln>
            <a:noFill/>
          </a:ln>
        </p:spPr>
        <p:txBody>
          <a:bodyPr anchorCtr="0" anchor="t" bIns="91425" lIns="91425" spcFirstLastPara="1" rIns="91425" wrap="square" tIns="91425">
            <a:normAutofit fontScale="85000" lnSpcReduction="10000"/>
          </a:bodyPr>
          <a:lstStyle/>
          <a:p>
            <a:pPr indent="-309562" lvl="0" marL="457200" rtl="0" algn="l">
              <a:lnSpc>
                <a:spcPct val="90000"/>
              </a:lnSpc>
              <a:spcBef>
                <a:spcPts val="0"/>
              </a:spcBef>
              <a:spcAft>
                <a:spcPts val="0"/>
              </a:spcAft>
              <a:buSzPct val="100000"/>
              <a:buChar char="●"/>
            </a:pPr>
            <a:r>
              <a:rPr lang="en" sz="1500"/>
              <a:t>Bu çalışmanın temel amacı, kısa ve yaygın olarak kullanılan nöropsikolojik ölçümleri kullanarak, DEHB'nin tanısal sınıflandırmasını bireysel düzeyde iyileştirmek için ML tekniklerinin kullanılıp kullanılamayacağını değerlendirmektir.</a:t>
            </a:r>
            <a:endParaRPr sz="1500"/>
          </a:p>
          <a:p>
            <a:pPr indent="0" lvl="0" marL="457200" rtl="0" algn="l">
              <a:lnSpc>
                <a:spcPct val="90000"/>
              </a:lnSpc>
              <a:spcBef>
                <a:spcPts val="0"/>
              </a:spcBef>
              <a:spcAft>
                <a:spcPts val="0"/>
              </a:spcAft>
              <a:buNone/>
            </a:pPr>
            <a:r>
              <a:t/>
            </a:r>
            <a:endParaRPr sz="1500"/>
          </a:p>
          <a:p>
            <a:pPr indent="-309562" lvl="0" marL="457200" rtl="0" algn="l">
              <a:lnSpc>
                <a:spcPct val="90000"/>
              </a:lnSpc>
              <a:spcBef>
                <a:spcPts val="0"/>
              </a:spcBef>
              <a:spcAft>
                <a:spcPts val="0"/>
              </a:spcAft>
              <a:buSzPct val="100000"/>
              <a:buChar char="●"/>
            </a:pPr>
            <a:r>
              <a:rPr lang="en" sz="1500"/>
              <a:t>Cinsiyet, yaş ve etnik köken açısından eşleşen, sağ el baskın  toplam 35 katılımcı (23 DEHB, 12 kontrol).</a:t>
            </a:r>
            <a:endParaRPr sz="1500"/>
          </a:p>
          <a:p>
            <a:pPr indent="0" lvl="0" marL="457200" rtl="0" algn="l">
              <a:lnSpc>
                <a:spcPct val="90000"/>
              </a:lnSpc>
              <a:spcBef>
                <a:spcPts val="0"/>
              </a:spcBef>
              <a:spcAft>
                <a:spcPts val="0"/>
              </a:spcAft>
              <a:buNone/>
            </a:pPr>
            <a:r>
              <a:t/>
            </a:r>
            <a:endParaRPr sz="1500"/>
          </a:p>
          <a:p>
            <a:pPr indent="-309562" lvl="0" marL="457200" rtl="0" algn="l">
              <a:lnSpc>
                <a:spcPct val="90000"/>
              </a:lnSpc>
              <a:spcBef>
                <a:spcPts val="1200"/>
              </a:spcBef>
              <a:spcAft>
                <a:spcPts val="0"/>
              </a:spcAft>
              <a:buSzPct val="100000"/>
              <a:buChar char="●"/>
            </a:pPr>
            <a:r>
              <a:rPr lang="en" sz="1500"/>
              <a:t>DEHB grubu; DSM-IV-TR ye göre DEHB tanısı alan psikiyatrik komorbiditesi olmayan, stimulan kullanan hastalar için en az 24-48 saat öncesinde ilaç kullanımına ara verilmiş.</a:t>
            </a:r>
            <a:endParaRPr sz="1500"/>
          </a:p>
          <a:p>
            <a:pPr indent="0" lvl="0" marL="457200" rtl="0" algn="l">
              <a:lnSpc>
                <a:spcPct val="90000"/>
              </a:lnSpc>
              <a:spcBef>
                <a:spcPts val="1200"/>
              </a:spcBef>
              <a:spcAft>
                <a:spcPts val="0"/>
              </a:spcAft>
              <a:buNone/>
            </a:pPr>
            <a:r>
              <a:t/>
            </a:r>
            <a:endParaRPr sz="1500"/>
          </a:p>
          <a:p>
            <a:pPr indent="-309562" lvl="0" marL="457200" rtl="0" algn="l">
              <a:lnSpc>
                <a:spcPct val="90000"/>
              </a:lnSpc>
              <a:spcBef>
                <a:spcPts val="1200"/>
              </a:spcBef>
              <a:spcAft>
                <a:spcPts val="0"/>
              </a:spcAft>
              <a:buSzPct val="100000"/>
              <a:buChar char="●"/>
            </a:pPr>
            <a:r>
              <a:rPr lang="en" sz="1500"/>
              <a:t>Kontrol grubu; psikiyatrik hastalık ve öğrenme güçlüğü tanısı olmayan ve ilaç kullanım öyküsü olmayan, sağlıklı , yaş/IQ eşleşmesi olan katılımcılar</a:t>
            </a:r>
            <a:endParaRPr sz="1500"/>
          </a:p>
        </p:txBody>
      </p:sp>
      <p:pic>
        <p:nvPicPr>
          <p:cNvPr id="722" name="Google Shape;722;p53"/>
          <p:cNvPicPr preferRelativeResize="0"/>
          <p:nvPr/>
        </p:nvPicPr>
        <p:blipFill rotWithShape="1">
          <a:blip r:embed="rId3">
            <a:alphaModFix/>
          </a:blip>
          <a:srcRect b="0" l="0" r="0" t="0"/>
          <a:stretch/>
        </p:blipFill>
        <p:spPr>
          <a:xfrm>
            <a:off x="4368125" y="514350"/>
            <a:ext cx="4524299" cy="8609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54"/>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457200" rtl="0" algn="l">
              <a:lnSpc>
                <a:spcPct val="90000"/>
              </a:lnSpc>
              <a:spcBef>
                <a:spcPts val="0"/>
              </a:spcBef>
              <a:spcAft>
                <a:spcPts val="0"/>
              </a:spcAft>
              <a:buNone/>
            </a:pPr>
            <a:r>
              <a:t/>
            </a:r>
            <a:endParaRPr sz="1900">
              <a:latin typeface="Nunito"/>
              <a:ea typeface="Nunito"/>
              <a:cs typeface="Nunito"/>
              <a:sym typeface="Nunito"/>
            </a:endParaRPr>
          </a:p>
          <a:p>
            <a:pPr indent="0" lvl="0" marL="457200" rtl="0" algn="l">
              <a:lnSpc>
                <a:spcPct val="90000"/>
              </a:lnSpc>
              <a:spcBef>
                <a:spcPts val="0"/>
              </a:spcBef>
              <a:spcAft>
                <a:spcPts val="0"/>
              </a:spcAft>
              <a:buNone/>
            </a:pPr>
            <a:r>
              <a:rPr lang="en" sz="1900">
                <a:latin typeface="Nunito"/>
                <a:ea typeface="Nunito"/>
                <a:cs typeface="Nunito"/>
                <a:sym typeface="Nunito"/>
              </a:rPr>
              <a:t>Nöropsikolojik ve Davranışsal Ölçümler; </a:t>
            </a:r>
            <a:endParaRPr sz="1900">
              <a:latin typeface="Nunito"/>
              <a:ea typeface="Nunito"/>
              <a:cs typeface="Nunito"/>
              <a:sym typeface="Nunito"/>
            </a:endParaRPr>
          </a:p>
          <a:p>
            <a:pPr indent="0" lvl="0" marL="0" rtl="0" algn="l">
              <a:lnSpc>
                <a:spcPct val="90000"/>
              </a:lnSpc>
              <a:spcBef>
                <a:spcPts val="0"/>
              </a:spcBef>
              <a:spcAft>
                <a:spcPts val="0"/>
              </a:spcAft>
              <a:buClr>
                <a:schemeClr val="dk1"/>
              </a:buClr>
              <a:buSzPts val="3111"/>
              <a:buFont typeface="Calibri"/>
              <a:buNone/>
            </a:pPr>
            <a:r>
              <a:t/>
            </a:r>
            <a:endParaRPr b="0" sz="1300">
              <a:latin typeface="Nunito"/>
              <a:ea typeface="Nunito"/>
              <a:cs typeface="Nunito"/>
              <a:sym typeface="Nunito"/>
            </a:endParaRPr>
          </a:p>
        </p:txBody>
      </p:sp>
      <p:sp>
        <p:nvSpPr>
          <p:cNvPr id="728" name="Google Shape;728;p54"/>
          <p:cNvSpPr txBox="1"/>
          <p:nvPr>
            <p:ph idx="1" type="body"/>
          </p:nvPr>
        </p:nvSpPr>
        <p:spPr>
          <a:xfrm>
            <a:off x="1273500" y="1740450"/>
            <a:ext cx="7060800" cy="2791200"/>
          </a:xfrm>
          <a:prstGeom prst="rect">
            <a:avLst/>
          </a:prstGeom>
          <a:noFill/>
          <a:ln>
            <a:noFill/>
          </a:ln>
        </p:spPr>
        <p:txBody>
          <a:bodyPr anchorCtr="0" anchor="t" bIns="91425" lIns="91425" spcFirstLastPara="1" rIns="91425" wrap="square" tIns="91425">
            <a:normAutofit lnSpcReduction="20000"/>
          </a:bodyPr>
          <a:lstStyle/>
          <a:p>
            <a:pPr indent="-311150" lvl="0" marL="457200" rtl="0" algn="l">
              <a:lnSpc>
                <a:spcPct val="150000"/>
              </a:lnSpc>
              <a:spcBef>
                <a:spcPts val="1200"/>
              </a:spcBef>
              <a:spcAft>
                <a:spcPts val="0"/>
              </a:spcAft>
              <a:buSzPts val="1300"/>
              <a:buChar char="❖"/>
            </a:pPr>
            <a:r>
              <a:rPr lang="en"/>
              <a:t>The Differential Ability Scales (DAS); 6-28 yaş genel entellektüel fonksiyonun değerlendirilmesi</a:t>
            </a:r>
            <a:endParaRPr/>
          </a:p>
          <a:p>
            <a:pPr indent="-311150" lvl="0" marL="457200" rtl="0" algn="l">
              <a:lnSpc>
                <a:spcPct val="150000"/>
              </a:lnSpc>
              <a:spcBef>
                <a:spcPts val="0"/>
              </a:spcBef>
              <a:spcAft>
                <a:spcPts val="0"/>
              </a:spcAft>
              <a:buSzPts val="1300"/>
              <a:buChar char="❖"/>
            </a:pPr>
            <a:r>
              <a:rPr lang="en"/>
              <a:t>Wechsler Individual Achievement Test (WIAT-II); mevcut okuma becerilerini değerlendirerek okuma bozukluğunu dışlamak için kullanıldı.</a:t>
            </a:r>
            <a:endParaRPr/>
          </a:p>
          <a:p>
            <a:pPr indent="-311150" lvl="0" marL="457200" rtl="0" algn="l">
              <a:lnSpc>
                <a:spcPct val="150000"/>
              </a:lnSpc>
              <a:spcBef>
                <a:spcPts val="0"/>
              </a:spcBef>
              <a:spcAft>
                <a:spcPts val="0"/>
              </a:spcAft>
              <a:buSzPts val="1300"/>
              <a:buChar char="❖"/>
            </a:pPr>
            <a:r>
              <a:rPr lang="en"/>
              <a:t>Conner’s  Parent Rating Scales; DEHB semptom şiddetinin bir ölçüsü olarak Conners' Global Index-Huzursuzluk/Dürtüsellik bileşik skoru (CGI-R/I) kullanıldı. </a:t>
            </a:r>
            <a:endParaRPr/>
          </a:p>
          <a:p>
            <a:pPr indent="-311150" lvl="0" marL="457200" rtl="0" algn="l">
              <a:lnSpc>
                <a:spcPct val="150000"/>
              </a:lnSpc>
              <a:spcBef>
                <a:spcPts val="0"/>
              </a:spcBef>
              <a:spcAft>
                <a:spcPts val="0"/>
              </a:spcAft>
              <a:buSzPts val="1300"/>
              <a:buChar char="❖"/>
            </a:pPr>
            <a:r>
              <a:rPr lang="en"/>
              <a:t>Behavior Assessment System for Children–2nd Edition (BASC-2); hiperaktivite ve kaygıdan depresyona ve geri çekilmeye kadar geniş bir davranış değerlendirme ölçeğidir</a:t>
            </a:r>
            <a:endParaRPr/>
          </a:p>
          <a:p>
            <a:pPr indent="-311150" lvl="0" marL="457200" rtl="0" algn="l">
              <a:lnSpc>
                <a:spcPct val="150000"/>
              </a:lnSpc>
              <a:spcBef>
                <a:spcPts val="0"/>
              </a:spcBef>
              <a:spcAft>
                <a:spcPts val="0"/>
              </a:spcAft>
              <a:buSzPts val="1300"/>
              <a:buChar char="❖"/>
            </a:pPr>
            <a:r>
              <a:rPr lang="en"/>
              <a:t>d2 Test of Attention/Concentration (d2); sürekli seçici dikkat ve konsantrasyonun bir ölçüsü olarak kullanıldı.</a:t>
            </a:r>
            <a:endParaRPr>
              <a:highlight>
                <a:srgbClr val="FFFF00"/>
              </a:highligh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55"/>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3111"/>
              <a:buFont typeface="Calibri"/>
              <a:buNone/>
            </a:pPr>
            <a:r>
              <a:t/>
            </a:r>
            <a:endParaRPr/>
          </a:p>
        </p:txBody>
      </p:sp>
      <p:sp>
        <p:nvSpPr>
          <p:cNvPr id="734" name="Google Shape;734;p55"/>
          <p:cNvSpPr txBox="1"/>
          <p:nvPr>
            <p:ph idx="1" type="body"/>
          </p:nvPr>
        </p:nvSpPr>
        <p:spPr>
          <a:xfrm>
            <a:off x="311700" y="1651148"/>
            <a:ext cx="8520600" cy="3138600"/>
          </a:xfrm>
          <a:prstGeom prst="rect">
            <a:avLst/>
          </a:prstGeom>
          <a:noFill/>
          <a:ln>
            <a:noFill/>
          </a:ln>
        </p:spPr>
        <p:txBody>
          <a:bodyPr anchorCtr="0" anchor="t" bIns="91425" lIns="91425" spcFirstLastPara="1" rIns="91425" wrap="square" tIns="91425">
            <a:normAutofit/>
          </a:bodyPr>
          <a:lstStyle/>
          <a:p>
            <a:pPr indent="-317500" lvl="0" marL="457200" rtl="0" algn="l">
              <a:lnSpc>
                <a:spcPct val="90000"/>
              </a:lnSpc>
              <a:spcBef>
                <a:spcPts val="0"/>
              </a:spcBef>
              <a:spcAft>
                <a:spcPts val="0"/>
              </a:spcAft>
              <a:buClr>
                <a:srgbClr val="000000"/>
              </a:buClr>
              <a:buSzPts val="1400"/>
              <a:buChar char="●"/>
            </a:pPr>
            <a:r>
              <a:rPr lang="en" sz="1400">
                <a:solidFill>
                  <a:srgbClr val="000000"/>
                </a:solidFill>
              </a:rPr>
              <a:t>Ölçümlerin hepsi aynı anda kullanıldığında  SVM sınıflandırmasının test doğruluğu %88,57 idi. </a:t>
            </a:r>
            <a:endParaRPr sz="1400">
              <a:solidFill>
                <a:srgbClr val="000000"/>
              </a:solidFill>
            </a:endParaRPr>
          </a:p>
          <a:p>
            <a:pPr indent="0" lvl="0" marL="457200" rtl="0" algn="l">
              <a:lnSpc>
                <a:spcPct val="90000"/>
              </a:lnSpc>
              <a:spcBef>
                <a:spcPts val="0"/>
              </a:spcBef>
              <a:spcAft>
                <a:spcPts val="0"/>
              </a:spcAft>
              <a:buNone/>
            </a:pPr>
            <a:r>
              <a:t/>
            </a:r>
            <a:endParaRPr sz="1400">
              <a:solidFill>
                <a:srgbClr val="000000"/>
              </a:solidFill>
            </a:endParaRPr>
          </a:p>
          <a:p>
            <a:pPr indent="-317500" lvl="0" marL="457200" rtl="0" algn="l">
              <a:lnSpc>
                <a:spcPct val="90000"/>
              </a:lnSpc>
              <a:spcBef>
                <a:spcPts val="0"/>
              </a:spcBef>
              <a:spcAft>
                <a:spcPts val="0"/>
              </a:spcAft>
              <a:buClr>
                <a:srgbClr val="000000"/>
              </a:buClr>
              <a:buSzPts val="1400"/>
              <a:buChar char="●"/>
            </a:pPr>
            <a:r>
              <a:rPr lang="en" sz="1400">
                <a:solidFill>
                  <a:srgbClr val="000000"/>
                </a:solidFill>
              </a:rPr>
              <a:t>Doğruluğu artırmak için ilk adım olarak her seferinde bir özellik kullanarak SVM sınıflandırıcısı eğitildi. </a:t>
            </a:r>
            <a:endParaRPr>
              <a:solidFill>
                <a:srgbClr val="000000"/>
              </a:solidFill>
            </a:endParaRPr>
          </a:p>
          <a:p>
            <a:pPr indent="0" lvl="0" marL="457200" rtl="0" algn="l">
              <a:lnSpc>
                <a:spcPct val="90000"/>
              </a:lnSpc>
              <a:spcBef>
                <a:spcPts val="0"/>
              </a:spcBef>
              <a:spcAft>
                <a:spcPts val="0"/>
              </a:spcAft>
              <a:buNone/>
            </a:pPr>
            <a:r>
              <a:t/>
            </a:r>
            <a:endParaRPr sz="1400">
              <a:solidFill>
                <a:srgbClr val="000000"/>
              </a:solidFill>
            </a:endParaRPr>
          </a:p>
          <a:p>
            <a:pPr indent="-317500" lvl="0" marL="457200" rtl="0" algn="l">
              <a:lnSpc>
                <a:spcPct val="90000"/>
              </a:lnSpc>
              <a:spcBef>
                <a:spcPts val="0"/>
              </a:spcBef>
              <a:spcAft>
                <a:spcPts val="0"/>
              </a:spcAft>
              <a:buClr>
                <a:srgbClr val="000000"/>
              </a:buClr>
              <a:buSzPts val="1400"/>
              <a:buChar char="●"/>
            </a:pPr>
            <a:r>
              <a:rPr lang="en" sz="1400">
                <a:solidFill>
                  <a:srgbClr val="000000"/>
                </a:solidFill>
              </a:rPr>
              <a:t>En yüksek doğruluk %94,29 ile BASC-2 Hiperaktivite veya Conners' R/I özelliği kullanıldığında bulundu. </a:t>
            </a:r>
            <a:endParaRPr sz="1400">
              <a:solidFill>
                <a:srgbClr val="000000"/>
              </a:solidFill>
            </a:endParaRPr>
          </a:p>
          <a:p>
            <a:pPr indent="-317500" lvl="0" marL="457200" rtl="0" algn="l">
              <a:lnSpc>
                <a:spcPct val="90000"/>
              </a:lnSpc>
              <a:spcBef>
                <a:spcPts val="0"/>
              </a:spcBef>
              <a:spcAft>
                <a:spcPts val="0"/>
              </a:spcAft>
              <a:buClr>
                <a:srgbClr val="000000"/>
              </a:buClr>
              <a:buSzPts val="1400"/>
              <a:buChar char="●"/>
            </a:pPr>
            <a:r>
              <a:rPr lang="en" sz="1400">
                <a:solidFill>
                  <a:srgbClr val="000000"/>
                </a:solidFill>
              </a:rPr>
              <a:t>Daha sonra, diğer özelliklerin her biri eklendi ve SVM 'nin doğruluğu tek tek değerlendirildi.</a:t>
            </a:r>
            <a:endParaRPr>
              <a:solidFill>
                <a:srgbClr val="000000"/>
              </a:solidFill>
            </a:endParaRPr>
          </a:p>
          <a:p>
            <a:pPr indent="0" lvl="0" marL="457200" rtl="0" algn="l">
              <a:lnSpc>
                <a:spcPct val="90000"/>
              </a:lnSpc>
              <a:spcBef>
                <a:spcPts val="0"/>
              </a:spcBef>
              <a:spcAft>
                <a:spcPts val="0"/>
              </a:spcAft>
              <a:buNone/>
            </a:pPr>
            <a:r>
              <a:t/>
            </a:r>
            <a:endParaRPr sz="1400">
              <a:solidFill>
                <a:srgbClr val="000000"/>
              </a:solidFill>
            </a:endParaRPr>
          </a:p>
          <a:p>
            <a:pPr indent="0" lvl="0" marL="457200" rtl="0" algn="l">
              <a:lnSpc>
                <a:spcPct val="90000"/>
              </a:lnSpc>
              <a:spcBef>
                <a:spcPts val="0"/>
              </a:spcBef>
              <a:spcAft>
                <a:spcPts val="0"/>
              </a:spcAft>
              <a:buNone/>
            </a:pPr>
            <a:r>
              <a:t/>
            </a:r>
            <a:endParaRPr sz="1400">
              <a:solidFill>
                <a:srgbClr val="000000"/>
              </a:solidFill>
            </a:endParaRPr>
          </a:p>
          <a:p>
            <a:pPr indent="0" lvl="0" marL="457200" rtl="0" algn="l">
              <a:lnSpc>
                <a:spcPct val="90000"/>
              </a:lnSpc>
              <a:spcBef>
                <a:spcPts val="0"/>
              </a:spcBef>
              <a:spcAft>
                <a:spcPts val="0"/>
              </a:spcAft>
              <a:buNone/>
            </a:pPr>
            <a:r>
              <a:t/>
            </a:r>
            <a:endParaRPr sz="1400">
              <a:solidFill>
                <a:srgbClr val="000000"/>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56"/>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3111"/>
              <a:buFont typeface="Calibri"/>
              <a:buNone/>
            </a:pPr>
            <a:r>
              <a:t/>
            </a:r>
            <a:endParaRPr/>
          </a:p>
        </p:txBody>
      </p:sp>
      <p:sp>
        <p:nvSpPr>
          <p:cNvPr id="740" name="Google Shape;740;p56"/>
          <p:cNvSpPr txBox="1"/>
          <p:nvPr>
            <p:ph idx="1" type="body"/>
          </p:nvPr>
        </p:nvSpPr>
        <p:spPr>
          <a:xfrm>
            <a:off x="592175" y="1485750"/>
            <a:ext cx="8240100" cy="3083100"/>
          </a:xfrm>
          <a:prstGeom prst="rect">
            <a:avLst/>
          </a:prstGeom>
          <a:noFill/>
          <a:ln>
            <a:noFill/>
          </a:ln>
        </p:spPr>
        <p:txBody>
          <a:bodyPr anchorCtr="0" anchor="t" bIns="91425" lIns="91425" spcFirstLastPara="1" rIns="91425" wrap="square" tIns="91425">
            <a:normAutofit/>
          </a:bodyPr>
          <a:lstStyle/>
          <a:p>
            <a:pPr indent="-317500" lvl="0" marL="457200" rtl="0" algn="l">
              <a:lnSpc>
                <a:spcPct val="90000"/>
              </a:lnSpc>
              <a:spcBef>
                <a:spcPts val="0"/>
              </a:spcBef>
              <a:spcAft>
                <a:spcPts val="0"/>
              </a:spcAft>
              <a:buClr>
                <a:srgbClr val="000000"/>
              </a:buClr>
              <a:buSzPts val="1400"/>
              <a:buChar char="●"/>
            </a:pPr>
            <a:r>
              <a:rPr lang="en" sz="1400">
                <a:solidFill>
                  <a:srgbClr val="000000"/>
                </a:solidFill>
              </a:rPr>
              <a:t>Özellikler 2 li test edildiğinde sonuçlar;  sürekli dikkat ve semptom ölçeklerinden elde edilen verilerin SVM algoritmaları ve Decision tree kullanıldığında %100 sensitivite ve spesifite ile DEHB olan DEHB olmayan şeklinde sınıflandırıldığını gösterdi.</a:t>
            </a:r>
            <a:endParaRPr sz="1400">
              <a:solidFill>
                <a:srgbClr val="000000"/>
              </a:solidFill>
            </a:endParaRPr>
          </a:p>
          <a:p>
            <a:pPr indent="-317500" lvl="0" marL="457200" rtl="0" algn="l">
              <a:lnSpc>
                <a:spcPct val="90000"/>
              </a:lnSpc>
              <a:spcBef>
                <a:spcPts val="0"/>
              </a:spcBef>
              <a:spcAft>
                <a:spcPts val="0"/>
              </a:spcAft>
              <a:buClr>
                <a:srgbClr val="000000"/>
              </a:buClr>
              <a:buSzPts val="1400"/>
              <a:buChar char="●"/>
            </a:pPr>
            <a:r>
              <a:rPr lang="en" sz="1400">
                <a:solidFill>
                  <a:srgbClr val="000000"/>
                </a:solidFill>
              </a:rPr>
              <a:t>Özellikle </a:t>
            </a:r>
            <a:r>
              <a:rPr lang="en" sz="1500"/>
              <a:t>Conners'ın R/I İndeksi puanı ve d2 dikkat testi toplam puanı, DEHB'nin mükemmel bir şekilde sınıflandırılmasını sağladı.</a:t>
            </a:r>
            <a:endParaRPr sz="1500"/>
          </a:p>
          <a:p>
            <a:pPr indent="-317500" lvl="0" marL="457200" rtl="0" algn="l">
              <a:lnSpc>
                <a:spcPct val="90000"/>
              </a:lnSpc>
              <a:spcBef>
                <a:spcPts val="0"/>
              </a:spcBef>
              <a:spcAft>
                <a:spcPts val="0"/>
              </a:spcAft>
              <a:buClr>
                <a:srgbClr val="000000"/>
              </a:buClr>
              <a:buSzPts val="1400"/>
              <a:buChar char="●"/>
            </a:pPr>
            <a:r>
              <a:rPr lang="en" sz="1500"/>
              <a:t>BASC-2 Hiperaktivite Ölçeği ve d2 Dikkat Testi ikilisi ise  neredeyse mükemmel (%97,14) sınıflandırma doğruluğu sağladı.</a:t>
            </a:r>
            <a:endParaRPr sz="1400">
              <a:solidFill>
                <a:srgbClr val="000000"/>
              </a:solidFill>
            </a:endParaRPr>
          </a:p>
          <a:p>
            <a:pPr indent="0" lvl="0" marL="0" rtl="0" algn="l">
              <a:lnSpc>
                <a:spcPct val="90000"/>
              </a:lnSpc>
              <a:spcBef>
                <a:spcPts val="0"/>
              </a:spcBef>
              <a:spcAft>
                <a:spcPts val="0"/>
              </a:spcAft>
              <a:buClr>
                <a:schemeClr val="dk1"/>
              </a:buClr>
              <a:buSzPts val="1800"/>
              <a:buNone/>
            </a:pPr>
            <a:r>
              <a:t/>
            </a:r>
            <a:endParaRPr sz="1500"/>
          </a:p>
          <a:p>
            <a:pPr indent="0" lvl="0" marL="0" rtl="0" algn="l">
              <a:lnSpc>
                <a:spcPct val="90000"/>
              </a:lnSpc>
              <a:spcBef>
                <a:spcPts val="1200"/>
              </a:spcBef>
              <a:spcAft>
                <a:spcPts val="1200"/>
              </a:spcAft>
              <a:buClr>
                <a:schemeClr val="dk1"/>
              </a:buClr>
              <a:buSzPts val="1800"/>
              <a:buNone/>
            </a:pPr>
            <a:r>
              <a:rPr lang="en" sz="1500"/>
              <a:t>Spesifik olarak, doğruluğu verdi.</a:t>
            </a:r>
            <a:endParaRPr sz="1500"/>
          </a:p>
        </p:txBody>
      </p:sp>
      <p:pic>
        <p:nvPicPr>
          <p:cNvPr id="741" name="Google Shape;741;p56"/>
          <p:cNvPicPr preferRelativeResize="0"/>
          <p:nvPr/>
        </p:nvPicPr>
        <p:blipFill rotWithShape="1">
          <a:blip r:embed="rId3">
            <a:alphaModFix/>
          </a:blip>
          <a:srcRect b="0" l="0" r="0" t="0"/>
          <a:stretch/>
        </p:blipFill>
        <p:spPr>
          <a:xfrm>
            <a:off x="421350" y="3126900"/>
            <a:ext cx="8070401" cy="17037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g1321b9211d8_1_4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747" name="Google Shape;747;g1321b9211d8_1_43"/>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48" name="Google Shape;748;g1321b9211d8_1_43"/>
          <p:cNvPicPr preferRelativeResize="0"/>
          <p:nvPr/>
        </p:nvPicPr>
        <p:blipFill>
          <a:blip r:embed="rId3">
            <a:alphaModFix/>
          </a:blip>
          <a:stretch>
            <a:fillRect/>
          </a:stretch>
        </p:blipFill>
        <p:spPr>
          <a:xfrm>
            <a:off x="398794" y="0"/>
            <a:ext cx="8346412"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6"/>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3111"/>
              <a:buFont typeface="Calibri"/>
              <a:buNone/>
            </a:pPr>
            <a:r>
              <a:rPr lang="en"/>
              <a:t>Giriş, “Computational Psychiatry”</a:t>
            </a:r>
            <a:endParaRPr/>
          </a:p>
        </p:txBody>
      </p:sp>
      <p:sp>
        <p:nvSpPr>
          <p:cNvPr id="311" name="Google Shape;311;p6"/>
          <p:cNvSpPr/>
          <p:nvPr/>
        </p:nvSpPr>
        <p:spPr>
          <a:xfrm>
            <a:off x="2796000" y="1264475"/>
            <a:ext cx="3552000" cy="20031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b="0" i="0" lang="en" sz="1800" u="none" cap="none" strike="noStrike">
                <a:solidFill>
                  <a:schemeClr val="dk1"/>
                </a:solidFill>
                <a:latin typeface="Calibri"/>
                <a:ea typeface="Calibri"/>
                <a:cs typeface="Calibri"/>
                <a:sym typeface="Calibri"/>
              </a:rPr>
              <a:t>‘’Bilgisayar biliminden faydalanarak, psikiyatrik bozuklukların sınıflandırılmasını, öngörülmesini ve klinik olarak çözümlenmesini hedef alır.”</a:t>
            </a:r>
            <a:endParaRPr/>
          </a:p>
          <a:p>
            <a:pPr indent="0" lvl="0" marL="0" marR="0" rtl="0" algn="ctr">
              <a:spcBef>
                <a:spcPts val="0"/>
              </a:spcBef>
              <a:spcAft>
                <a:spcPts val="0"/>
              </a:spcAft>
              <a:buNone/>
            </a:pPr>
            <a:r>
              <a:rPr b="1" i="1" lang="en" sz="1800" u="none" cap="none" strike="noStrike">
                <a:solidFill>
                  <a:schemeClr val="dk1"/>
                </a:solidFill>
                <a:latin typeface="Calibri"/>
                <a:ea typeface="Calibri"/>
                <a:cs typeface="Calibri"/>
                <a:sym typeface="Calibri"/>
              </a:rPr>
              <a:t>Peggy Seriès</a:t>
            </a:r>
            <a:endParaRPr b="1" i="1" sz="1800" u="none" cap="none" strike="noStrike">
              <a:solidFill>
                <a:schemeClr val="dk1"/>
              </a:solidFill>
              <a:latin typeface="Calibri"/>
              <a:ea typeface="Calibri"/>
              <a:cs typeface="Calibri"/>
              <a:sym typeface="Calibri"/>
            </a:endParaRPr>
          </a:p>
        </p:txBody>
      </p:sp>
      <p:pic>
        <p:nvPicPr>
          <p:cNvPr id="312" name="Google Shape;312;p6"/>
          <p:cNvPicPr preferRelativeResize="0"/>
          <p:nvPr/>
        </p:nvPicPr>
        <p:blipFill rotWithShape="1">
          <a:blip r:embed="rId3">
            <a:alphaModFix/>
          </a:blip>
          <a:srcRect b="0" l="0" r="0" t="0"/>
          <a:stretch/>
        </p:blipFill>
        <p:spPr>
          <a:xfrm>
            <a:off x="2054099" y="3741700"/>
            <a:ext cx="2172275" cy="1401800"/>
          </a:xfrm>
          <a:prstGeom prst="rect">
            <a:avLst/>
          </a:prstGeom>
          <a:noFill/>
          <a:ln>
            <a:noFill/>
          </a:ln>
        </p:spPr>
      </p:pic>
      <p:sp>
        <p:nvSpPr>
          <p:cNvPr id="313" name="Google Shape;313;p6"/>
          <p:cNvSpPr/>
          <p:nvPr/>
        </p:nvSpPr>
        <p:spPr>
          <a:xfrm>
            <a:off x="482682" y="2102813"/>
            <a:ext cx="1852493" cy="1401800"/>
          </a:xfrm>
          <a:prstGeom prst="wedgeEllipseCallout">
            <a:avLst>
              <a:gd fmla="val 23862" name="adj1"/>
              <a:gd fmla="val 6817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Calibri"/>
              <a:buNone/>
            </a:pPr>
            <a:r>
              <a:rPr b="0" i="0" lang="en" sz="1800" u="none" cap="none" strike="noStrike">
                <a:solidFill>
                  <a:schemeClr val="dk1"/>
                </a:solidFill>
                <a:latin typeface="Calibri"/>
                <a:ea typeface="Calibri"/>
                <a:cs typeface="Calibri"/>
                <a:sym typeface="Calibri"/>
              </a:rPr>
              <a:t>Genç ve hızla büyümekte</a:t>
            </a:r>
            <a:endParaRPr b="0" i="0" sz="1800" u="none" cap="none" strike="noStrike">
              <a:solidFill>
                <a:schemeClr val="dk1"/>
              </a:solidFill>
              <a:latin typeface="Calibri"/>
              <a:ea typeface="Calibri"/>
              <a:cs typeface="Calibri"/>
              <a:sym typeface="Calibri"/>
            </a:endParaRPr>
          </a:p>
        </p:txBody>
      </p:sp>
      <p:sp>
        <p:nvSpPr>
          <p:cNvPr id="314" name="Google Shape;314;p6"/>
          <p:cNvSpPr/>
          <p:nvPr/>
        </p:nvSpPr>
        <p:spPr>
          <a:xfrm>
            <a:off x="6667300" y="895900"/>
            <a:ext cx="2365425" cy="2845800"/>
          </a:xfrm>
          <a:prstGeom prst="wedgeEllipseCallout">
            <a:avLst>
              <a:gd fmla="val -54739" name="adj1"/>
              <a:gd fmla="val 4629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marR="0" rtl="0" algn="l">
              <a:lnSpc>
                <a:spcPct val="115000"/>
              </a:lnSpc>
              <a:spcBef>
                <a:spcPts val="0"/>
              </a:spcBef>
              <a:spcAft>
                <a:spcPts val="0"/>
              </a:spcAft>
              <a:buClr>
                <a:schemeClr val="dk1"/>
              </a:buClr>
              <a:buSzPts val="1400"/>
              <a:buFont typeface="Calibri"/>
              <a:buChar char="●"/>
            </a:pPr>
            <a:r>
              <a:rPr b="0" i="0" lang="en" sz="1800" u="none" cap="none" strike="noStrike">
                <a:solidFill>
                  <a:schemeClr val="dk1"/>
                </a:solidFill>
                <a:latin typeface="Calibri"/>
                <a:ea typeface="Calibri"/>
                <a:cs typeface="Calibri"/>
                <a:sym typeface="Calibri"/>
              </a:rPr>
              <a:t>Psikiyatri</a:t>
            </a:r>
            <a:endParaRPr b="0" i="0" sz="1800" u="none" cap="none" strike="noStrike">
              <a:solidFill>
                <a:schemeClr val="dk1"/>
              </a:solidFill>
              <a:latin typeface="Calibri"/>
              <a:ea typeface="Calibri"/>
              <a:cs typeface="Calibri"/>
              <a:sym typeface="Calibri"/>
            </a:endParaRPr>
          </a:p>
          <a:p>
            <a:pPr indent="-317500" lvl="0" marL="457200" marR="0" rtl="0" algn="l">
              <a:lnSpc>
                <a:spcPct val="115000"/>
              </a:lnSpc>
              <a:spcBef>
                <a:spcPts val="0"/>
              </a:spcBef>
              <a:spcAft>
                <a:spcPts val="0"/>
              </a:spcAft>
              <a:buClr>
                <a:schemeClr val="dk1"/>
              </a:buClr>
              <a:buSzPts val="1400"/>
              <a:buFont typeface="Calibri"/>
              <a:buChar char="●"/>
            </a:pPr>
            <a:r>
              <a:rPr b="0" i="0" lang="en" sz="1800" u="none" cap="none" strike="noStrike">
                <a:solidFill>
                  <a:schemeClr val="dk1"/>
                </a:solidFill>
                <a:latin typeface="Calibri"/>
                <a:ea typeface="Calibri"/>
                <a:cs typeface="Calibri"/>
                <a:sym typeface="Calibri"/>
              </a:rPr>
              <a:t>Psikoloji</a:t>
            </a:r>
            <a:endParaRPr b="0" i="0" sz="1800" u="none" cap="none" strike="noStrike">
              <a:solidFill>
                <a:schemeClr val="dk1"/>
              </a:solidFill>
              <a:latin typeface="Calibri"/>
              <a:ea typeface="Calibri"/>
              <a:cs typeface="Calibri"/>
              <a:sym typeface="Calibri"/>
            </a:endParaRPr>
          </a:p>
          <a:p>
            <a:pPr indent="-317500" lvl="0" marL="457200" marR="0" rtl="0" algn="l">
              <a:lnSpc>
                <a:spcPct val="115000"/>
              </a:lnSpc>
              <a:spcBef>
                <a:spcPts val="0"/>
              </a:spcBef>
              <a:spcAft>
                <a:spcPts val="0"/>
              </a:spcAft>
              <a:buClr>
                <a:schemeClr val="dk1"/>
              </a:buClr>
              <a:buSzPts val="1400"/>
              <a:buFont typeface="Calibri"/>
              <a:buChar char="●"/>
            </a:pPr>
            <a:r>
              <a:rPr b="0" i="0" lang="en" sz="1800" u="none" cap="none" strike="noStrike">
                <a:solidFill>
                  <a:schemeClr val="dk1"/>
                </a:solidFill>
                <a:latin typeface="Calibri"/>
                <a:ea typeface="Calibri"/>
                <a:cs typeface="Calibri"/>
                <a:sym typeface="Calibri"/>
              </a:rPr>
              <a:t>Bilgisayar Bilimi</a:t>
            </a:r>
            <a:endParaRPr b="0" i="0" sz="1800" u="none" cap="none" strike="noStrike">
              <a:solidFill>
                <a:schemeClr val="dk1"/>
              </a:solidFill>
              <a:latin typeface="Calibri"/>
              <a:ea typeface="Calibri"/>
              <a:cs typeface="Calibri"/>
              <a:sym typeface="Calibri"/>
            </a:endParaRPr>
          </a:p>
          <a:p>
            <a:pPr indent="-317500" lvl="0" marL="457200" marR="0" rtl="0" algn="l">
              <a:lnSpc>
                <a:spcPct val="115000"/>
              </a:lnSpc>
              <a:spcBef>
                <a:spcPts val="0"/>
              </a:spcBef>
              <a:spcAft>
                <a:spcPts val="0"/>
              </a:spcAft>
              <a:buClr>
                <a:schemeClr val="dk1"/>
              </a:buClr>
              <a:buSzPts val="1400"/>
              <a:buFont typeface="Calibri"/>
              <a:buChar char="●"/>
            </a:pPr>
            <a:r>
              <a:rPr b="0" i="0" lang="en" sz="1800" u="none" cap="none" strike="noStrike">
                <a:solidFill>
                  <a:schemeClr val="dk1"/>
                </a:solidFill>
                <a:latin typeface="Calibri"/>
                <a:ea typeface="Calibri"/>
                <a:cs typeface="Calibri"/>
                <a:sym typeface="Calibri"/>
              </a:rPr>
              <a:t>Sinirbilimi</a:t>
            </a:r>
            <a:endParaRPr b="0" i="0" sz="1800" u="none" cap="none" strike="noStrike">
              <a:solidFill>
                <a:schemeClr val="dk1"/>
              </a:solidFill>
              <a:latin typeface="Calibri"/>
              <a:ea typeface="Calibri"/>
              <a:cs typeface="Calibri"/>
              <a:sym typeface="Calibri"/>
            </a:endParaRPr>
          </a:p>
          <a:p>
            <a:pPr indent="-317500" lvl="0" marL="457200" marR="0" rtl="0" algn="l">
              <a:lnSpc>
                <a:spcPct val="115000"/>
              </a:lnSpc>
              <a:spcBef>
                <a:spcPts val="0"/>
              </a:spcBef>
              <a:spcAft>
                <a:spcPts val="0"/>
              </a:spcAft>
              <a:buClr>
                <a:schemeClr val="dk1"/>
              </a:buClr>
              <a:buSzPts val="1400"/>
              <a:buFont typeface="Calibri"/>
              <a:buChar char="●"/>
            </a:pPr>
            <a:r>
              <a:rPr b="0" i="0" lang="en" sz="1800" u="none" cap="none" strike="noStrike">
                <a:solidFill>
                  <a:schemeClr val="dk1"/>
                </a:solidFill>
                <a:latin typeface="Calibri"/>
                <a:ea typeface="Calibri"/>
                <a:cs typeface="Calibri"/>
                <a:sym typeface="Calibri"/>
              </a:rPr>
              <a:t>Matematik</a:t>
            </a:r>
            <a:endParaRPr b="0" i="0" sz="1800" u="none" cap="none" strike="noStrike">
              <a:solidFill>
                <a:schemeClr val="dk1"/>
              </a:solidFill>
              <a:latin typeface="Calibri"/>
              <a:ea typeface="Calibri"/>
              <a:cs typeface="Calibri"/>
              <a:sym typeface="Calibri"/>
            </a:endParaRPr>
          </a:p>
          <a:p>
            <a:pPr indent="-317500" lvl="0" marL="457200" marR="0" rtl="0" algn="l">
              <a:lnSpc>
                <a:spcPct val="115000"/>
              </a:lnSpc>
              <a:spcBef>
                <a:spcPts val="0"/>
              </a:spcBef>
              <a:spcAft>
                <a:spcPts val="0"/>
              </a:spcAft>
              <a:buClr>
                <a:schemeClr val="dk1"/>
              </a:buClr>
              <a:buSzPts val="1400"/>
              <a:buFont typeface="Calibri"/>
              <a:buChar char="●"/>
            </a:pPr>
            <a:r>
              <a:rPr b="0" i="0" lang="en" sz="1800" u="none" cap="none" strike="noStrike">
                <a:solidFill>
                  <a:schemeClr val="dk1"/>
                </a:solidFill>
                <a:latin typeface="Calibri"/>
                <a:ea typeface="Calibri"/>
                <a:cs typeface="Calibri"/>
                <a:sym typeface="Calibri"/>
              </a:rPr>
              <a:t>Fizik</a:t>
            </a:r>
            <a:endParaRPr b="0" i="0" sz="1800" u="none" cap="none" strike="noStrike">
              <a:solidFill>
                <a:schemeClr val="dk1"/>
              </a:solidFill>
              <a:latin typeface="Calibri"/>
              <a:ea typeface="Calibri"/>
              <a:cs typeface="Calibri"/>
              <a:sym typeface="Calibri"/>
            </a:endParaRPr>
          </a:p>
          <a:p>
            <a:pPr indent="-317500" lvl="0" marL="457200" marR="0" rtl="0" algn="l">
              <a:lnSpc>
                <a:spcPct val="115000"/>
              </a:lnSpc>
              <a:spcBef>
                <a:spcPts val="0"/>
              </a:spcBef>
              <a:spcAft>
                <a:spcPts val="0"/>
              </a:spcAft>
              <a:buClr>
                <a:schemeClr val="dk1"/>
              </a:buClr>
              <a:buSzPts val="1400"/>
              <a:buFont typeface="Calibri"/>
              <a:buChar char="●"/>
            </a:pPr>
            <a:r>
              <a:rPr b="0" i="0" lang="en" sz="1800" u="none" cap="none" strike="noStrike">
                <a:solidFill>
                  <a:schemeClr val="dk1"/>
                </a:solidFill>
                <a:latin typeface="Calibri"/>
                <a:ea typeface="Calibri"/>
                <a:cs typeface="Calibri"/>
                <a:sym typeface="Calibri"/>
              </a:rPr>
              <a:t>etc.</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57"/>
          <p:cNvSpPr txBox="1"/>
          <p:nvPr>
            <p:ph type="title"/>
          </p:nvPr>
        </p:nvSpPr>
        <p:spPr>
          <a:xfrm>
            <a:off x="1293350" y="73442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Clr>
                <a:schemeClr val="dk1"/>
              </a:buClr>
              <a:buSzPts val="1100"/>
              <a:buFont typeface="Arial"/>
              <a:buNone/>
            </a:pPr>
            <a:r>
              <a:rPr lang="en" sz="1800">
                <a:solidFill>
                  <a:schemeClr val="dk2"/>
                </a:solidFill>
              </a:rPr>
              <a:t>Kim ve ark.</a:t>
            </a:r>
            <a:endParaRPr/>
          </a:p>
        </p:txBody>
      </p:sp>
      <p:sp>
        <p:nvSpPr>
          <p:cNvPr id="754" name="Google Shape;754;p57"/>
          <p:cNvSpPr txBox="1"/>
          <p:nvPr>
            <p:ph idx="1" type="body"/>
          </p:nvPr>
        </p:nvSpPr>
        <p:spPr>
          <a:xfrm>
            <a:off x="670550" y="1495425"/>
            <a:ext cx="8161800" cy="2190600"/>
          </a:xfrm>
          <a:prstGeom prst="rect">
            <a:avLst/>
          </a:prstGeom>
          <a:noFill/>
          <a:ln>
            <a:noFill/>
          </a:ln>
        </p:spPr>
        <p:txBody>
          <a:bodyPr anchorCtr="0" anchor="t" bIns="91425" lIns="91425" spcFirstLastPara="1" rIns="91425" wrap="square" tIns="91425">
            <a:normAutofit lnSpcReduction="20000"/>
          </a:bodyPr>
          <a:lstStyle/>
          <a:p>
            <a:pPr indent="-311150" lvl="0" marL="457200" rtl="0" algn="l">
              <a:lnSpc>
                <a:spcPct val="90000"/>
              </a:lnSpc>
              <a:spcBef>
                <a:spcPts val="0"/>
              </a:spcBef>
              <a:spcAft>
                <a:spcPts val="0"/>
              </a:spcAft>
              <a:buSzPts val="1300"/>
              <a:buChar char="●"/>
            </a:pPr>
            <a:r>
              <a:rPr lang="en"/>
              <a:t>5646 üniversite öğrencisinden toplanan veriler kullanıldı.</a:t>
            </a:r>
            <a:endParaRPr/>
          </a:p>
          <a:p>
            <a:pPr indent="-311150" lvl="0" marL="457200" rtl="0" algn="l">
              <a:lnSpc>
                <a:spcPct val="150000"/>
              </a:lnSpc>
              <a:spcBef>
                <a:spcPts val="0"/>
              </a:spcBef>
              <a:spcAft>
                <a:spcPts val="0"/>
              </a:spcAft>
              <a:buSzPts val="1300"/>
              <a:buChar char="●"/>
            </a:pPr>
            <a:r>
              <a:rPr lang="en"/>
              <a:t>Minnesota Multiphasic Personality Inventory -2-Restructured Form (MMPI-2-RF); -toplam 50 ölçekten oluşan ( 8 geçerlilik ve 42 ana ölçek) MMPI-2 nin kısaltılmış bir formudur- ve </a:t>
            </a:r>
            <a:endParaRPr/>
          </a:p>
          <a:p>
            <a:pPr indent="-311150" lvl="0" marL="457200" rtl="0" algn="l">
              <a:lnSpc>
                <a:spcPct val="150000"/>
              </a:lnSpc>
              <a:spcBef>
                <a:spcPts val="0"/>
              </a:spcBef>
              <a:spcAft>
                <a:spcPts val="0"/>
              </a:spcAft>
              <a:buSzPts val="1300"/>
              <a:buChar char="●"/>
            </a:pPr>
            <a:r>
              <a:rPr lang="en">
                <a:solidFill>
                  <a:srgbClr val="000000"/>
                </a:solidFill>
              </a:rPr>
              <a:t>Adult ADHD Self-Report Scale(ASRS</a:t>
            </a:r>
            <a:r>
              <a:rPr lang="en"/>
              <a:t>); -DSM-IV kriterlerine göre belirtilerin sıklığı hakkında 18 sorudan oluşan bir tarama aracıdır- ile değerlendirildi.</a:t>
            </a:r>
            <a:endParaRPr/>
          </a:p>
          <a:p>
            <a:pPr indent="-311150" lvl="0" marL="457200" rtl="0" algn="l">
              <a:lnSpc>
                <a:spcPct val="150000"/>
              </a:lnSpc>
              <a:spcBef>
                <a:spcPts val="0"/>
              </a:spcBef>
              <a:spcAft>
                <a:spcPts val="0"/>
              </a:spcAft>
              <a:buSzPts val="1300"/>
              <a:buChar char="●"/>
            </a:pPr>
            <a:r>
              <a:rPr lang="en"/>
              <a:t>MMPI-2 RF ve ASRS den elde edilen veriler 3 makine öğrenimi modelinde denendi. </a:t>
            </a:r>
            <a:endParaRPr/>
          </a:p>
          <a:p>
            <a:pPr indent="-311150" lvl="0" marL="457200" rtl="0" algn="l">
              <a:lnSpc>
                <a:spcPct val="150000"/>
              </a:lnSpc>
              <a:spcBef>
                <a:spcPts val="0"/>
              </a:spcBef>
              <a:spcAft>
                <a:spcPts val="0"/>
              </a:spcAft>
              <a:buSzPts val="1300"/>
              <a:buChar char="●"/>
            </a:pPr>
            <a:r>
              <a:rPr lang="en"/>
              <a:t>K-nearest neighbors (KNN), Linear Discriminat Analysis (LDA), Random Forest</a:t>
            </a:r>
            <a:endParaRPr/>
          </a:p>
          <a:p>
            <a:pPr indent="0" lvl="0" marL="457200" rtl="0" algn="l">
              <a:lnSpc>
                <a:spcPct val="90000"/>
              </a:lnSpc>
              <a:spcBef>
                <a:spcPts val="1200"/>
              </a:spcBef>
              <a:spcAft>
                <a:spcPts val="1200"/>
              </a:spcAft>
              <a:buNone/>
            </a:pPr>
            <a:r>
              <a:t/>
            </a:r>
            <a:endParaRPr/>
          </a:p>
        </p:txBody>
      </p:sp>
      <p:pic>
        <p:nvPicPr>
          <p:cNvPr id="755" name="Google Shape;755;p57"/>
          <p:cNvPicPr preferRelativeResize="0"/>
          <p:nvPr/>
        </p:nvPicPr>
        <p:blipFill>
          <a:blip r:embed="rId3">
            <a:alphaModFix/>
          </a:blip>
          <a:stretch>
            <a:fillRect/>
          </a:stretch>
        </p:blipFill>
        <p:spPr>
          <a:xfrm>
            <a:off x="2924900" y="209550"/>
            <a:ext cx="6123848" cy="1170425"/>
          </a:xfrm>
          <a:prstGeom prst="rect">
            <a:avLst/>
          </a:prstGeom>
          <a:noFill/>
          <a:ln>
            <a:noFill/>
          </a:ln>
        </p:spPr>
      </p:pic>
      <p:sp>
        <p:nvSpPr>
          <p:cNvPr id="756" name="Google Shape;756;p57"/>
          <p:cNvSpPr txBox="1"/>
          <p:nvPr/>
        </p:nvSpPr>
        <p:spPr>
          <a:xfrm>
            <a:off x="771525" y="3505200"/>
            <a:ext cx="7820100" cy="985200"/>
          </a:xfrm>
          <a:prstGeom prst="rect">
            <a:avLst/>
          </a:prstGeom>
          <a:solidFill>
            <a:srgbClr val="FFE599"/>
          </a:solidFill>
          <a:ln>
            <a:noFill/>
          </a:ln>
        </p:spPr>
        <p:txBody>
          <a:bodyPr anchorCtr="0" anchor="t" bIns="91425" lIns="91425" spcFirstLastPara="1" rIns="91425" wrap="square" tIns="91425">
            <a:spAutoFit/>
          </a:bodyPr>
          <a:lstStyle/>
          <a:p>
            <a:pPr indent="-311150" lvl="0" marL="457200" rtl="0" algn="l">
              <a:lnSpc>
                <a:spcPct val="150000"/>
              </a:lnSpc>
              <a:spcBef>
                <a:spcPts val="1200"/>
              </a:spcBef>
              <a:spcAft>
                <a:spcPts val="0"/>
              </a:spcAft>
              <a:buClr>
                <a:schemeClr val="dk2"/>
              </a:buClr>
              <a:buSzPts val="1300"/>
              <a:buFont typeface="Nunito"/>
              <a:buChar char="★"/>
            </a:pPr>
            <a:r>
              <a:rPr lang="en" sz="1300">
                <a:solidFill>
                  <a:schemeClr val="dk2"/>
                </a:solidFill>
                <a:latin typeface="Nunito"/>
                <a:ea typeface="Nunito"/>
                <a:cs typeface="Nunito"/>
                <a:sym typeface="Nunito"/>
              </a:rPr>
              <a:t>Tahmin doğruluğu (accuracy)   %93,1, %91,2 ve %93,6 ve </a:t>
            </a:r>
            <a:endParaRPr sz="1300">
              <a:solidFill>
                <a:schemeClr val="dk2"/>
              </a:solidFill>
              <a:latin typeface="Nunito"/>
              <a:ea typeface="Nunito"/>
              <a:cs typeface="Nunito"/>
              <a:sym typeface="Nunito"/>
            </a:endParaRPr>
          </a:p>
          <a:p>
            <a:pPr indent="-311150" lvl="0" marL="457200" rtl="0" algn="l">
              <a:lnSpc>
                <a:spcPct val="150000"/>
              </a:lnSpc>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Eğrinin altında kalan alan (AUC) sırasıyla;  0,722, 0,806 ve 0,790'dır,</a:t>
            </a:r>
            <a:endParaRPr sz="1300">
              <a:solidFill>
                <a:schemeClr val="dk2"/>
              </a:solidFill>
              <a:latin typeface="Nunito"/>
              <a:ea typeface="Nunito"/>
              <a:cs typeface="Nunito"/>
              <a:sym typeface="Nunito"/>
            </a:endParaRPr>
          </a:p>
          <a:p>
            <a:pPr indent="-311150" lvl="0" marL="457200" rtl="0" algn="l">
              <a:lnSpc>
                <a:spcPct val="150000"/>
              </a:lnSpc>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LDA algoritmasının  AUC'si, mükemmel düzeyde tanısal doğrulukla en büyüğüydü.</a:t>
            </a:r>
            <a:endParaRPr>
              <a:latin typeface="Nunito"/>
              <a:ea typeface="Nunito"/>
              <a:cs typeface="Nunito"/>
              <a:sym typeface="Nunit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58"/>
          <p:cNvSpPr txBox="1"/>
          <p:nvPr>
            <p:ph type="title"/>
          </p:nvPr>
        </p:nvSpPr>
        <p:spPr>
          <a:xfrm>
            <a:off x="1303800" y="748675"/>
            <a:ext cx="3268200" cy="648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Clr>
                <a:schemeClr val="dk1"/>
              </a:buClr>
              <a:buSzPts val="1100"/>
              <a:buFont typeface="Arial"/>
              <a:buNone/>
            </a:pPr>
            <a:r>
              <a:rPr lang="en" sz="1800">
                <a:solidFill>
                  <a:schemeClr val="dk2"/>
                </a:solidFill>
              </a:rPr>
              <a:t>Öztekin ve ark.</a:t>
            </a:r>
            <a:endParaRPr/>
          </a:p>
        </p:txBody>
      </p:sp>
      <p:sp>
        <p:nvSpPr>
          <p:cNvPr id="762" name="Google Shape;762;p58"/>
          <p:cNvSpPr txBox="1"/>
          <p:nvPr>
            <p:ph idx="1" type="body"/>
          </p:nvPr>
        </p:nvSpPr>
        <p:spPr>
          <a:xfrm>
            <a:off x="919750" y="1990050"/>
            <a:ext cx="7414500" cy="25416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90000"/>
              </a:lnSpc>
              <a:spcBef>
                <a:spcPts val="0"/>
              </a:spcBef>
              <a:spcAft>
                <a:spcPts val="0"/>
              </a:spcAft>
              <a:buClr>
                <a:schemeClr val="dk1"/>
              </a:buClr>
              <a:buSzPts val="1800"/>
              <a:buNone/>
            </a:pPr>
            <a:r>
              <a:rPr lang="en"/>
              <a:t>4-7 yaşları arasındaki (ortalama yaş 5.5 yıl) 162 çocuktan oluşan bir örneklemde, </a:t>
            </a:r>
            <a:endParaRPr/>
          </a:p>
          <a:p>
            <a:pPr indent="0" lvl="0" marL="0" rtl="0" algn="l">
              <a:lnSpc>
                <a:spcPct val="90000"/>
              </a:lnSpc>
              <a:spcBef>
                <a:spcPts val="1200"/>
              </a:spcBef>
              <a:spcAft>
                <a:spcPts val="0"/>
              </a:spcAft>
              <a:buClr>
                <a:schemeClr val="dk1"/>
              </a:buClr>
              <a:buSzPts val="1800"/>
              <a:buNone/>
            </a:pPr>
            <a:r>
              <a:rPr lang="en"/>
              <a:t>Yürütücü işlev ölçümlerinin  prediktivitesi üç kategoride değerlendirildi: </a:t>
            </a:r>
            <a:endParaRPr/>
          </a:p>
          <a:p>
            <a:pPr indent="-342900" lvl="0" marL="342900" rtl="0" algn="l">
              <a:lnSpc>
                <a:spcPct val="90000"/>
              </a:lnSpc>
              <a:spcBef>
                <a:spcPts val="1200"/>
              </a:spcBef>
              <a:spcAft>
                <a:spcPts val="0"/>
              </a:spcAft>
              <a:buClr>
                <a:schemeClr val="dk1"/>
              </a:buClr>
              <a:buSzPts val="1800"/>
              <a:buChar char="●"/>
            </a:pPr>
            <a:r>
              <a:rPr lang="en"/>
              <a:t>Yİ’ in Ebeveyn/öğretmen derecelendirmeleri, </a:t>
            </a:r>
            <a:endParaRPr/>
          </a:p>
          <a:p>
            <a:pPr indent="-342900" lvl="0" marL="342900" rtl="0" algn="l">
              <a:lnSpc>
                <a:spcPct val="90000"/>
              </a:lnSpc>
              <a:spcBef>
                <a:spcPts val="1200"/>
              </a:spcBef>
              <a:spcAft>
                <a:spcPts val="0"/>
              </a:spcAft>
              <a:buClr>
                <a:schemeClr val="dk1"/>
              </a:buClr>
              <a:buSzPts val="1800"/>
              <a:buChar char="●"/>
            </a:pPr>
            <a:r>
              <a:rPr lang="en"/>
              <a:t>Yİ görevlerindeki davranışsal/bilişsel  performans ve </a:t>
            </a:r>
            <a:endParaRPr/>
          </a:p>
          <a:p>
            <a:pPr indent="-342900" lvl="0" marL="342900" rtl="0" algn="l">
              <a:lnSpc>
                <a:spcPct val="90000"/>
              </a:lnSpc>
              <a:spcBef>
                <a:spcPts val="1200"/>
              </a:spcBef>
              <a:spcAft>
                <a:spcPts val="0"/>
              </a:spcAft>
              <a:buClr>
                <a:schemeClr val="dk1"/>
              </a:buClr>
              <a:buSzPts val="1800"/>
              <a:buChar char="●"/>
            </a:pPr>
            <a:r>
              <a:rPr lang="en"/>
              <a:t>Yİ'i destekleyen beyin bölgelerindeki kortikal kalınlığın nöral ölçümleri. </a:t>
            </a:r>
            <a:endParaRPr/>
          </a:p>
          <a:p>
            <a:pPr indent="0" lvl="0" marL="0" rtl="0" algn="l">
              <a:lnSpc>
                <a:spcPct val="90000"/>
              </a:lnSpc>
              <a:spcBef>
                <a:spcPts val="1200"/>
              </a:spcBef>
              <a:spcAft>
                <a:spcPts val="0"/>
              </a:spcAft>
              <a:buNone/>
            </a:pPr>
            <a:r>
              <a:t/>
            </a:r>
            <a:endParaRPr/>
          </a:p>
          <a:p>
            <a:pPr indent="0" lvl="0" marL="0" rtl="0" algn="l">
              <a:lnSpc>
                <a:spcPct val="90000"/>
              </a:lnSpc>
              <a:spcBef>
                <a:spcPts val="1200"/>
              </a:spcBef>
              <a:spcAft>
                <a:spcPts val="1200"/>
              </a:spcAft>
              <a:buNone/>
            </a:pPr>
            <a:r>
              <a:t/>
            </a:r>
            <a:endParaRPr/>
          </a:p>
        </p:txBody>
      </p:sp>
      <p:pic>
        <p:nvPicPr>
          <p:cNvPr id="763" name="Google Shape;763;p58"/>
          <p:cNvPicPr preferRelativeResize="0"/>
          <p:nvPr/>
        </p:nvPicPr>
        <p:blipFill>
          <a:blip r:embed="rId3">
            <a:alphaModFix/>
          </a:blip>
          <a:stretch>
            <a:fillRect/>
          </a:stretch>
        </p:blipFill>
        <p:spPr>
          <a:xfrm>
            <a:off x="3210800" y="342900"/>
            <a:ext cx="5818900" cy="13422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59"/>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3111"/>
              <a:buFont typeface="Calibri"/>
              <a:buNone/>
            </a:pPr>
            <a:r>
              <a:t/>
            </a:r>
            <a:endParaRPr/>
          </a:p>
        </p:txBody>
      </p:sp>
      <p:sp>
        <p:nvSpPr>
          <p:cNvPr id="769" name="Google Shape;769;p59"/>
          <p:cNvSpPr txBox="1"/>
          <p:nvPr>
            <p:ph idx="1" type="body"/>
          </p:nvPr>
        </p:nvSpPr>
        <p:spPr>
          <a:xfrm>
            <a:off x="983425" y="1825350"/>
            <a:ext cx="7350900" cy="2706300"/>
          </a:xfrm>
          <a:prstGeom prst="rect">
            <a:avLst/>
          </a:prstGeom>
          <a:noFill/>
          <a:ln>
            <a:noFill/>
          </a:ln>
        </p:spPr>
        <p:txBody>
          <a:bodyPr anchorCtr="0" anchor="t" bIns="91425" lIns="91425" spcFirstLastPara="1" rIns="91425" wrap="square" tIns="91425">
            <a:normAutofit/>
          </a:bodyPr>
          <a:lstStyle/>
          <a:p>
            <a:pPr indent="-342900" lvl="0" marL="457200" rtl="0" algn="l">
              <a:lnSpc>
                <a:spcPct val="90000"/>
              </a:lnSpc>
              <a:spcBef>
                <a:spcPts val="0"/>
              </a:spcBef>
              <a:spcAft>
                <a:spcPts val="0"/>
              </a:spcAft>
              <a:buClr>
                <a:schemeClr val="dk1"/>
              </a:buClr>
              <a:buSzPts val="1800"/>
              <a:buChar char="●"/>
            </a:pPr>
            <a:r>
              <a:rPr lang="en"/>
              <a:t>Veriler AHEAD (ADHD Heterogeneity of Executive Function and Emotion Regulation Across Development ) çalışmasından alınmış.</a:t>
            </a:r>
            <a:endParaRPr/>
          </a:p>
          <a:p>
            <a:pPr indent="-342900" lvl="0" marL="457200" rtl="0" algn="l">
              <a:lnSpc>
                <a:spcPct val="90000"/>
              </a:lnSpc>
              <a:spcBef>
                <a:spcPts val="0"/>
              </a:spcBef>
              <a:spcAft>
                <a:spcPts val="0"/>
              </a:spcAft>
              <a:buClr>
                <a:schemeClr val="dk1"/>
              </a:buClr>
              <a:buSzPts val="1800"/>
              <a:buChar char="●"/>
            </a:pPr>
            <a:r>
              <a:rPr lang="en"/>
              <a:t>Parent/teacher ratings→Behavior Rating Inventory of Executive Function (BRIEF) metacognition index (MCI)</a:t>
            </a:r>
            <a:endParaRPr/>
          </a:p>
          <a:p>
            <a:pPr indent="-342900" lvl="0" marL="457200" rtl="0" algn="l">
              <a:lnSpc>
                <a:spcPct val="90000"/>
              </a:lnSpc>
              <a:spcBef>
                <a:spcPts val="0"/>
              </a:spcBef>
              <a:spcAft>
                <a:spcPts val="0"/>
              </a:spcAft>
              <a:buClr>
                <a:schemeClr val="dk1"/>
              </a:buClr>
              <a:buSzPts val="1800"/>
              <a:buChar char="●"/>
            </a:pPr>
            <a:r>
              <a:rPr i="1" lang="en"/>
              <a:t>Behavioral/cognitive measures of EF→The Flanker Task, The Dimensional Change Card Sorting Task (DCCS), Head-Toes-Knees-Shoulders (HTKS) Task</a:t>
            </a:r>
            <a:endParaRPr/>
          </a:p>
          <a:p>
            <a:pPr indent="-342900" lvl="0" marL="457200" rtl="0" algn="l">
              <a:lnSpc>
                <a:spcPct val="90000"/>
              </a:lnSpc>
              <a:spcBef>
                <a:spcPts val="0"/>
              </a:spcBef>
              <a:spcAft>
                <a:spcPts val="0"/>
              </a:spcAft>
              <a:buClr>
                <a:schemeClr val="dk1"/>
              </a:buClr>
              <a:buSzPts val="1800"/>
              <a:buChar char="●"/>
            </a:pPr>
            <a:r>
              <a:rPr lang="en"/>
              <a:t> </a:t>
            </a:r>
            <a:r>
              <a:rPr i="1" lang="en"/>
              <a:t>Nörobiyolojik ölçümler</a:t>
            </a:r>
            <a:r>
              <a:rPr lang="en"/>
              <a:t>→ </a:t>
            </a:r>
            <a:r>
              <a:rPr lang="en"/>
              <a:t>MRG</a:t>
            </a:r>
            <a:endParaRPr/>
          </a:p>
          <a:p>
            <a:pPr indent="-342900" lvl="0" marL="457200" rtl="0" algn="l">
              <a:lnSpc>
                <a:spcPct val="90000"/>
              </a:lnSpc>
              <a:spcBef>
                <a:spcPts val="0"/>
              </a:spcBef>
              <a:spcAft>
                <a:spcPts val="0"/>
              </a:spcAft>
              <a:buClr>
                <a:schemeClr val="dk1"/>
              </a:buClr>
              <a:buSzPts val="1800"/>
              <a:buChar char="●"/>
            </a:pPr>
            <a:r>
              <a:rPr lang="en"/>
              <a:t>Makine öğrenimi yöntemi olarak ; Support vector machine yöntemi kullanılmış.</a:t>
            </a:r>
            <a:endParaRPr/>
          </a:p>
          <a:p>
            <a:pPr indent="-228600" lvl="0" marL="457200" rtl="0" algn="l">
              <a:lnSpc>
                <a:spcPct val="90000"/>
              </a:lnSpc>
              <a:spcBef>
                <a:spcPts val="0"/>
              </a:spcBef>
              <a:spcAft>
                <a:spcPts val="0"/>
              </a:spcAft>
              <a:buClr>
                <a:schemeClr val="dk1"/>
              </a:buClr>
              <a:buSzPts val="1800"/>
              <a:buNone/>
            </a:pPr>
            <a:r>
              <a:t/>
            </a:r>
            <a:endParaRPr/>
          </a:p>
          <a:p>
            <a:pPr indent="-228600" lvl="0" marL="457200" rtl="0" algn="l">
              <a:lnSpc>
                <a:spcPct val="90000"/>
              </a:lnSpc>
              <a:spcBef>
                <a:spcPts val="0"/>
              </a:spcBef>
              <a:spcAft>
                <a:spcPts val="0"/>
              </a:spcAft>
              <a:buClr>
                <a:schemeClr val="dk1"/>
              </a:buClr>
              <a:buSzPts val="1800"/>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g1321b9211d8_1_71"/>
          <p:cNvSpPr txBox="1"/>
          <p:nvPr>
            <p:ph idx="1" type="body"/>
          </p:nvPr>
        </p:nvSpPr>
        <p:spPr>
          <a:xfrm>
            <a:off x="1171575" y="847725"/>
            <a:ext cx="7381800" cy="38838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Modeller</a:t>
            </a:r>
            <a:endParaRPr/>
          </a:p>
          <a:p>
            <a:pPr indent="-298767" lvl="0" marL="457200" rtl="0" algn="l">
              <a:spcBef>
                <a:spcPts val="1200"/>
              </a:spcBef>
              <a:spcAft>
                <a:spcPts val="0"/>
              </a:spcAft>
              <a:buSzPct val="100000"/>
              <a:buAutoNum type="romanUcPeriod"/>
            </a:pPr>
            <a:r>
              <a:rPr lang="en"/>
              <a:t>Demografik; yaş ve cinsiyet</a:t>
            </a:r>
            <a:endParaRPr/>
          </a:p>
          <a:p>
            <a:pPr indent="0" lvl="0" marL="0" rtl="0" algn="l">
              <a:spcBef>
                <a:spcPts val="1200"/>
              </a:spcBef>
              <a:spcAft>
                <a:spcPts val="0"/>
              </a:spcAft>
              <a:buNone/>
            </a:pPr>
            <a:r>
              <a:rPr lang="en"/>
              <a:t>Demografi modeli, çocuk yaşı ve cinsiyeti olmak üzere iki özellik içeriyordu. Beş çapraz doğrulama indeksi arasında, bu model </a:t>
            </a:r>
            <a:r>
              <a:rPr b="1" lang="en"/>
              <a:t>.574 (p &lt; .047) </a:t>
            </a:r>
            <a:r>
              <a:rPr lang="en"/>
              <a:t>ortalama doğruluk sağladı ve çocuk cinsiyeti yaştan daha yüksek büyüklükte sınıflandırıcı katsayıları sağladı.</a:t>
            </a:r>
            <a:endParaRPr/>
          </a:p>
          <a:p>
            <a:pPr indent="-298767" lvl="0" marL="457200" rtl="0" algn="l">
              <a:spcBef>
                <a:spcPts val="1200"/>
              </a:spcBef>
              <a:spcAft>
                <a:spcPts val="0"/>
              </a:spcAft>
              <a:buSzPct val="100000"/>
              <a:buAutoNum type="romanUcPeriod"/>
            </a:pPr>
            <a:r>
              <a:rPr lang="en"/>
              <a:t>Ebeveyn/öğretmen derecelendirmesi; BRIEF ten elde edilen metakognisyon kompozit t skoru</a:t>
            </a:r>
            <a:endParaRPr/>
          </a:p>
          <a:p>
            <a:pPr indent="0" lvl="0" marL="0" rtl="0" algn="l">
              <a:spcBef>
                <a:spcPts val="1200"/>
              </a:spcBef>
              <a:spcAft>
                <a:spcPts val="0"/>
              </a:spcAft>
              <a:buNone/>
            </a:pPr>
            <a:r>
              <a:rPr lang="en"/>
              <a:t>Bu model, öğretmen derecelendirmelerinin ebeveyn derecelendirmelerine kıyasla daha yüksek sınıflandırıcı katsayıları vermesiyle, </a:t>
            </a:r>
            <a:r>
              <a:rPr b="1" lang="en"/>
              <a:t>.926 (p &lt; .001)</a:t>
            </a:r>
            <a:r>
              <a:rPr lang="en"/>
              <a:t> ortalama doğruluk puanı elde etti.</a:t>
            </a:r>
            <a:endParaRPr/>
          </a:p>
          <a:p>
            <a:pPr indent="-298767" lvl="0" marL="457200" rtl="0" algn="l">
              <a:spcBef>
                <a:spcPts val="1200"/>
              </a:spcBef>
              <a:spcAft>
                <a:spcPts val="0"/>
              </a:spcAft>
              <a:buSzPct val="100000"/>
              <a:buAutoNum type="romanUcPeriod"/>
            </a:pPr>
            <a:r>
              <a:rPr lang="en"/>
              <a:t>Yürütücü işlevlerin davranışsal /bilişsel ölçümleri</a:t>
            </a:r>
            <a:endParaRPr/>
          </a:p>
          <a:p>
            <a:pPr indent="0" lvl="0" marL="0" rtl="0" algn="l">
              <a:spcBef>
                <a:spcPts val="1200"/>
              </a:spcBef>
              <a:spcAft>
                <a:spcPts val="0"/>
              </a:spcAft>
              <a:buNone/>
            </a:pPr>
            <a:r>
              <a:rPr lang="en"/>
              <a:t>Model, HTKS ve Flanker görevleri ile DCCS görevinden daha büyük büyüklükte sınıflandırıcı katsayıları veren   </a:t>
            </a:r>
            <a:r>
              <a:rPr b="1" lang="en"/>
              <a:t>.667 (p &lt; .001) </a:t>
            </a:r>
            <a:r>
              <a:rPr lang="en"/>
              <a:t>ortalama doğruluk puanı elde etti.</a:t>
            </a:r>
            <a:endParaRPr/>
          </a:p>
          <a:p>
            <a:pPr indent="-298767" lvl="0" marL="457200" rtl="0" algn="l">
              <a:lnSpc>
                <a:spcPct val="90000"/>
              </a:lnSpc>
              <a:spcBef>
                <a:spcPts val="1200"/>
              </a:spcBef>
              <a:spcAft>
                <a:spcPts val="0"/>
              </a:spcAft>
              <a:buSzPct val="100000"/>
              <a:buAutoNum type="romanUcPeriod"/>
            </a:pPr>
            <a:r>
              <a:rPr lang="en"/>
              <a:t>D</a:t>
            </a:r>
            <a:r>
              <a:rPr lang="en"/>
              <a:t>estekleyen beyin bölgelerindeki kortikal kalınlığın nöral ölçümleri. </a:t>
            </a:r>
            <a:endParaRPr/>
          </a:p>
          <a:p>
            <a:pPr indent="0" lvl="0" marL="0" rtl="0" algn="l">
              <a:lnSpc>
                <a:spcPct val="90000"/>
              </a:lnSpc>
              <a:spcBef>
                <a:spcPts val="1200"/>
              </a:spcBef>
              <a:spcAft>
                <a:spcPts val="0"/>
              </a:spcAft>
              <a:buNone/>
            </a:pPr>
            <a:r>
              <a:rPr lang="en"/>
              <a:t>tanı kategorisini tahmin etmede sol hemisferin daha belirgin önemine işaret ediyor. doğruluk .</a:t>
            </a:r>
            <a:r>
              <a:rPr b="1" lang="en"/>
              <a:t>612, p &lt; .016</a:t>
            </a:r>
            <a:endParaRPr b="1"/>
          </a:p>
          <a:p>
            <a:pPr indent="0" lvl="0" marL="0" rtl="0" algn="l">
              <a:spcBef>
                <a:spcPts val="1200"/>
              </a:spcBef>
              <a:spcAft>
                <a:spcPts val="120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60"/>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3111"/>
              <a:buFont typeface="Calibri"/>
              <a:buNone/>
            </a:pPr>
            <a:r>
              <a:t/>
            </a:r>
            <a:endParaRPr/>
          </a:p>
        </p:txBody>
      </p:sp>
      <p:sp>
        <p:nvSpPr>
          <p:cNvPr id="780" name="Google Shape;780;p60"/>
          <p:cNvSpPr txBox="1"/>
          <p:nvPr>
            <p:ph idx="1" type="body"/>
          </p:nvPr>
        </p:nvSpPr>
        <p:spPr>
          <a:xfrm>
            <a:off x="1303800" y="1990050"/>
            <a:ext cx="7030500" cy="2541600"/>
          </a:xfrm>
          <a:prstGeom prst="rect">
            <a:avLst/>
          </a:prstGeom>
          <a:noFill/>
          <a:ln>
            <a:noFill/>
          </a:ln>
        </p:spPr>
        <p:txBody>
          <a:bodyPr anchorCtr="0" anchor="t" bIns="91425" lIns="91425" spcFirstLastPara="1" rIns="91425" wrap="square" tIns="91425">
            <a:normAutofit/>
          </a:bodyPr>
          <a:lstStyle/>
          <a:p>
            <a:pPr indent="-228600" lvl="0" marL="457200" rtl="0" algn="l">
              <a:lnSpc>
                <a:spcPct val="90000"/>
              </a:lnSpc>
              <a:spcBef>
                <a:spcPts val="0"/>
              </a:spcBef>
              <a:spcAft>
                <a:spcPts val="0"/>
              </a:spcAft>
              <a:buClr>
                <a:schemeClr val="dk1"/>
              </a:buClr>
              <a:buSzPts val="1800"/>
              <a:buNone/>
            </a:pPr>
            <a:r>
              <a:t/>
            </a:r>
            <a:endParaRPr/>
          </a:p>
        </p:txBody>
      </p:sp>
      <p:pic>
        <p:nvPicPr>
          <p:cNvPr id="781" name="Google Shape;781;p60"/>
          <p:cNvPicPr preferRelativeResize="0"/>
          <p:nvPr/>
        </p:nvPicPr>
        <p:blipFill rotWithShape="1">
          <a:blip r:embed="rId3">
            <a:alphaModFix/>
          </a:blip>
          <a:srcRect b="0" l="0" r="0" t="0"/>
          <a:stretch/>
        </p:blipFill>
        <p:spPr>
          <a:xfrm>
            <a:off x="0" y="1625983"/>
            <a:ext cx="9144000" cy="1891534"/>
          </a:xfrm>
          <a:prstGeom prst="rect">
            <a:avLst/>
          </a:prstGeom>
          <a:noFill/>
          <a:ln>
            <a:noFill/>
          </a:ln>
        </p:spPr>
      </p:pic>
      <p:sp>
        <p:nvSpPr>
          <p:cNvPr id="782" name="Google Shape;782;p60"/>
          <p:cNvSpPr txBox="1"/>
          <p:nvPr/>
        </p:nvSpPr>
        <p:spPr>
          <a:xfrm>
            <a:off x="771525" y="3638550"/>
            <a:ext cx="7515300" cy="615600"/>
          </a:xfrm>
          <a:prstGeom prst="rect">
            <a:avLst/>
          </a:prstGeom>
          <a:solidFill>
            <a:srgbClr val="F6B26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D</a:t>
            </a:r>
            <a:r>
              <a:rPr lang="en">
                <a:latin typeface="Nunito"/>
                <a:ea typeface="Nunito"/>
                <a:cs typeface="Nunito"/>
                <a:sym typeface="Nunito"/>
              </a:rPr>
              <a:t>ört model arasında BRIEF  Üstbiliş derecelendirmelerinin en önemli özellik seti olduğu bulundu. Bu model .926 doğruluk elde etti.</a:t>
            </a:r>
            <a:endParaRPr>
              <a:latin typeface="Nunito"/>
              <a:ea typeface="Nunito"/>
              <a:cs typeface="Nunito"/>
              <a:sym typeface="Nunito"/>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g1321b9211d8_1_66"/>
          <p:cNvSpPr txBox="1"/>
          <p:nvPr>
            <p:ph idx="1" type="body"/>
          </p:nvPr>
        </p:nvSpPr>
        <p:spPr>
          <a:xfrm>
            <a:off x="1990725" y="3362325"/>
            <a:ext cx="6343500" cy="11694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t/>
            </a:r>
            <a:endParaRPr sz="2700"/>
          </a:p>
        </p:txBody>
      </p:sp>
      <p:pic>
        <p:nvPicPr>
          <p:cNvPr id="788" name="Google Shape;788;g1321b9211d8_1_66"/>
          <p:cNvPicPr preferRelativeResize="0"/>
          <p:nvPr/>
        </p:nvPicPr>
        <p:blipFill>
          <a:blip r:embed="rId3">
            <a:alphaModFix/>
          </a:blip>
          <a:stretch>
            <a:fillRect/>
          </a:stretch>
        </p:blipFill>
        <p:spPr>
          <a:xfrm>
            <a:off x="1381125" y="190500"/>
            <a:ext cx="6029326" cy="4834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7"/>
          <p:cNvSpPr txBox="1"/>
          <p:nvPr>
            <p:ph type="title"/>
          </p:nvPr>
        </p:nvSpPr>
        <p:spPr>
          <a:xfrm>
            <a:off x="824000" y="1613825"/>
            <a:ext cx="5857800" cy="1872900"/>
          </a:xfrm>
          <a:prstGeom prst="rect">
            <a:avLst/>
          </a:prstGeom>
          <a:noFill/>
          <a:ln>
            <a:noFill/>
          </a:ln>
        </p:spPr>
        <p:txBody>
          <a:bodyPr anchorCtr="0" anchor="ctr" bIns="91425" lIns="91425" spcFirstLastPara="1" rIns="91425" wrap="square" tIns="91425">
            <a:normAutofit/>
          </a:bodyPr>
          <a:lstStyle/>
          <a:p>
            <a:pPr indent="0" lvl="0" marL="0" rtl="0" algn="ctr">
              <a:lnSpc>
                <a:spcPct val="90000"/>
              </a:lnSpc>
              <a:spcBef>
                <a:spcPts val="0"/>
              </a:spcBef>
              <a:spcAft>
                <a:spcPts val="0"/>
              </a:spcAft>
              <a:buClr>
                <a:schemeClr val="dk1"/>
              </a:buClr>
              <a:buSzPts val="3600"/>
              <a:buFont typeface="Calibri"/>
              <a:buNone/>
            </a:pPr>
            <a:r>
              <a:rPr lang="en"/>
              <a:t>Faydalanılacak Metodlar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8"/>
          <p:cNvSpPr txBox="1"/>
          <p:nvPr>
            <p:ph type="title"/>
          </p:nvPr>
        </p:nvSpPr>
        <p:spPr>
          <a:xfrm>
            <a:off x="311700" y="3319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90000"/>
              </a:lnSpc>
              <a:spcBef>
                <a:spcPts val="0"/>
              </a:spcBef>
              <a:spcAft>
                <a:spcPts val="0"/>
              </a:spcAft>
              <a:buClr>
                <a:schemeClr val="dk1"/>
              </a:buClr>
              <a:buSzPct val="30554"/>
              <a:buFont typeface="Arial"/>
              <a:buNone/>
            </a:pPr>
            <a:r>
              <a:rPr lang="en" sz="3600"/>
              <a:t>Faydalanılacak Metodlar</a:t>
            </a:r>
            <a:endParaRPr sz="3600"/>
          </a:p>
          <a:p>
            <a:pPr indent="0" lvl="0" marL="0" rtl="0" algn="l">
              <a:lnSpc>
                <a:spcPct val="90000"/>
              </a:lnSpc>
              <a:spcBef>
                <a:spcPts val="0"/>
              </a:spcBef>
              <a:spcAft>
                <a:spcPts val="0"/>
              </a:spcAft>
              <a:buClr>
                <a:schemeClr val="dk1"/>
              </a:buClr>
              <a:buSzPct val="111111"/>
              <a:buFont typeface="Calibri"/>
              <a:buNone/>
            </a:pPr>
            <a:r>
              <a:t/>
            </a:r>
            <a:endParaRPr/>
          </a:p>
        </p:txBody>
      </p:sp>
      <p:cxnSp>
        <p:nvCxnSpPr>
          <p:cNvPr id="325" name="Google Shape;325;p8"/>
          <p:cNvCxnSpPr>
            <a:stCxn id="326" idx="2"/>
            <a:endCxn id="327" idx="1"/>
          </p:cNvCxnSpPr>
          <p:nvPr/>
        </p:nvCxnSpPr>
        <p:spPr>
          <a:xfrm>
            <a:off x="894875" y="2991175"/>
            <a:ext cx="609600" cy="12453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328" name="Google Shape;328;p8"/>
          <p:cNvCxnSpPr>
            <a:stCxn id="326" idx="2"/>
            <a:endCxn id="329" idx="1"/>
          </p:cNvCxnSpPr>
          <p:nvPr/>
        </p:nvCxnSpPr>
        <p:spPr>
          <a:xfrm flipH="1" rot="10800000">
            <a:off x="894875" y="1895575"/>
            <a:ext cx="609600" cy="10956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326" name="Google Shape;326;p8"/>
          <p:cNvSpPr/>
          <p:nvPr/>
        </p:nvSpPr>
        <p:spPr>
          <a:xfrm rot="-5400000">
            <a:off x="-988375" y="2728525"/>
            <a:ext cx="3241200" cy="525300"/>
          </a:xfrm>
          <a:prstGeom prst="roundRect">
            <a:avLst>
              <a:gd fmla="val 16667" name="adj"/>
            </a:avLst>
          </a:prstGeom>
          <a:solidFill>
            <a:srgbClr val="674EA7"/>
          </a:solidFill>
          <a:ln cap="flat" cmpd="sng" w="9525">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100"/>
              <a:buFont typeface="Roboto"/>
              <a:buNone/>
            </a:pPr>
            <a:r>
              <a:rPr b="0" i="0" lang="en" sz="1100" u="none" cap="none" strike="noStrike">
                <a:solidFill>
                  <a:srgbClr val="FFFFFF"/>
                </a:solidFill>
                <a:latin typeface="Roboto"/>
                <a:ea typeface="Roboto"/>
                <a:cs typeface="Roboto"/>
                <a:sym typeface="Roboto"/>
              </a:rPr>
              <a:t>Proje</a:t>
            </a:r>
            <a:endParaRPr b="0" i="0" sz="1100" u="none" cap="none" strike="noStrike">
              <a:solidFill>
                <a:srgbClr val="FFFFFF"/>
              </a:solidFill>
              <a:latin typeface="Roboto"/>
              <a:ea typeface="Roboto"/>
              <a:cs typeface="Roboto"/>
              <a:sym typeface="Roboto"/>
            </a:endParaRPr>
          </a:p>
        </p:txBody>
      </p:sp>
      <p:sp>
        <p:nvSpPr>
          <p:cNvPr id="329" name="Google Shape;329;p8"/>
          <p:cNvSpPr/>
          <p:nvPr/>
        </p:nvSpPr>
        <p:spPr>
          <a:xfrm>
            <a:off x="1504475" y="1632875"/>
            <a:ext cx="1280700" cy="525300"/>
          </a:xfrm>
          <a:prstGeom prst="roundRect">
            <a:avLst>
              <a:gd fmla="val 16667" name="adj"/>
            </a:avLst>
          </a:prstGeom>
          <a:solidFill>
            <a:srgbClr val="073763"/>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100"/>
              <a:buFont typeface="Roboto"/>
              <a:buNone/>
            </a:pPr>
            <a:r>
              <a:rPr b="0" i="0" lang="en" sz="1100" u="none" cap="none" strike="noStrike">
                <a:solidFill>
                  <a:srgbClr val="FFFFFF"/>
                </a:solidFill>
                <a:latin typeface="Roboto"/>
                <a:ea typeface="Roboto"/>
                <a:cs typeface="Roboto"/>
                <a:sym typeface="Roboto"/>
              </a:rPr>
              <a:t>Psikiyatrik Metodlar</a:t>
            </a:r>
            <a:endParaRPr b="0" i="0" sz="1100" u="none" cap="none" strike="noStrike">
              <a:solidFill>
                <a:srgbClr val="FFFFFF"/>
              </a:solidFill>
              <a:latin typeface="Roboto"/>
              <a:ea typeface="Roboto"/>
              <a:cs typeface="Roboto"/>
              <a:sym typeface="Roboto"/>
            </a:endParaRPr>
          </a:p>
        </p:txBody>
      </p:sp>
      <p:sp>
        <p:nvSpPr>
          <p:cNvPr id="327" name="Google Shape;327;p8"/>
          <p:cNvSpPr/>
          <p:nvPr/>
        </p:nvSpPr>
        <p:spPr>
          <a:xfrm>
            <a:off x="1504475" y="3973825"/>
            <a:ext cx="1273200" cy="525300"/>
          </a:xfrm>
          <a:prstGeom prst="roundRect">
            <a:avLst>
              <a:gd fmla="val 16667" name="adj"/>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100"/>
              <a:buFont typeface="Roboto"/>
              <a:buNone/>
            </a:pPr>
            <a:r>
              <a:rPr b="0" i="0" lang="en" sz="1100" u="none" cap="none" strike="noStrike">
                <a:solidFill>
                  <a:srgbClr val="FFFFFF"/>
                </a:solidFill>
                <a:latin typeface="Roboto"/>
                <a:ea typeface="Roboto"/>
                <a:cs typeface="Roboto"/>
                <a:sym typeface="Roboto"/>
              </a:rPr>
              <a:t>“Computational” Metodlar</a:t>
            </a:r>
            <a:endParaRPr b="0" i="0" sz="1100" u="none" cap="none" strike="noStrike">
              <a:solidFill>
                <a:srgbClr val="FFFFFF"/>
              </a:solidFill>
              <a:latin typeface="Roboto"/>
              <a:ea typeface="Roboto"/>
              <a:cs typeface="Roboto"/>
              <a:sym typeface="Roboto"/>
            </a:endParaRPr>
          </a:p>
        </p:txBody>
      </p:sp>
      <p:sp>
        <p:nvSpPr>
          <p:cNvPr id="330" name="Google Shape;330;p8"/>
          <p:cNvSpPr/>
          <p:nvPr/>
        </p:nvSpPr>
        <p:spPr>
          <a:xfrm>
            <a:off x="3541800" y="1320775"/>
            <a:ext cx="1722300" cy="525300"/>
          </a:xfrm>
          <a:prstGeom prst="roundRect">
            <a:avLst>
              <a:gd fmla="val 16667" name="adj"/>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100"/>
              <a:buFont typeface="Roboto"/>
              <a:buNone/>
            </a:pPr>
            <a:r>
              <a:rPr b="0" i="0" lang="en" sz="1100" u="none" cap="none" strike="noStrike">
                <a:solidFill>
                  <a:srgbClr val="FFFFFF"/>
                </a:solidFill>
                <a:latin typeface="Roboto"/>
                <a:ea typeface="Roboto"/>
                <a:cs typeface="Roboto"/>
                <a:sym typeface="Roboto"/>
              </a:rPr>
              <a:t>Gerçek Hasta Verisi Toplanması</a:t>
            </a:r>
            <a:endParaRPr b="0" i="0" sz="1100" u="none" cap="none" strike="noStrike">
              <a:solidFill>
                <a:srgbClr val="FFFFFF"/>
              </a:solidFill>
              <a:latin typeface="Roboto"/>
              <a:ea typeface="Roboto"/>
              <a:cs typeface="Roboto"/>
              <a:sym typeface="Roboto"/>
            </a:endParaRPr>
          </a:p>
        </p:txBody>
      </p:sp>
      <p:sp>
        <p:nvSpPr>
          <p:cNvPr id="331" name="Google Shape;331;p8"/>
          <p:cNvSpPr/>
          <p:nvPr/>
        </p:nvSpPr>
        <p:spPr>
          <a:xfrm>
            <a:off x="3541675" y="2566125"/>
            <a:ext cx="1722300" cy="525300"/>
          </a:xfrm>
          <a:prstGeom prst="roundRect">
            <a:avLst>
              <a:gd fmla="val 16667" name="adj"/>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100"/>
              <a:buFont typeface="Roboto"/>
              <a:buNone/>
            </a:pPr>
            <a:r>
              <a:rPr b="0" i="0" lang="en" sz="1100" u="none" cap="none" strike="noStrike">
                <a:solidFill>
                  <a:srgbClr val="FFFFFF"/>
                </a:solidFill>
                <a:latin typeface="Roboto"/>
                <a:ea typeface="Roboto"/>
                <a:cs typeface="Roboto"/>
                <a:sym typeface="Roboto"/>
              </a:rPr>
              <a:t>Yazılımın Psikiyatrik Süpervizyonu</a:t>
            </a:r>
            <a:endParaRPr b="0" i="0" sz="1100" u="none" cap="none" strike="noStrike">
              <a:solidFill>
                <a:srgbClr val="FFFFFF"/>
              </a:solidFill>
              <a:latin typeface="Roboto"/>
              <a:ea typeface="Roboto"/>
              <a:cs typeface="Roboto"/>
              <a:sym typeface="Roboto"/>
            </a:endParaRPr>
          </a:p>
        </p:txBody>
      </p:sp>
      <p:sp>
        <p:nvSpPr>
          <p:cNvPr id="332" name="Google Shape;332;p8"/>
          <p:cNvSpPr/>
          <p:nvPr/>
        </p:nvSpPr>
        <p:spPr>
          <a:xfrm>
            <a:off x="3541800" y="3590800"/>
            <a:ext cx="1722300" cy="525300"/>
          </a:xfrm>
          <a:prstGeom prst="roundRect">
            <a:avLst>
              <a:gd fmla="val 16667" name="adj"/>
            </a:avLst>
          </a:prstGeom>
          <a:solidFill>
            <a:srgbClr val="CC0000"/>
          </a:solidFill>
          <a:ln cap="flat" cmpd="sng" w="9525">
            <a:solidFill>
              <a:srgbClr val="E1165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100"/>
              <a:buFont typeface="Roboto"/>
              <a:buNone/>
            </a:pPr>
            <a:r>
              <a:rPr b="0" i="0" lang="en" sz="1100" u="none" cap="none" strike="noStrike">
                <a:solidFill>
                  <a:srgbClr val="FFFFFF"/>
                </a:solidFill>
                <a:latin typeface="Roboto"/>
                <a:ea typeface="Roboto"/>
                <a:cs typeface="Roboto"/>
                <a:sym typeface="Roboto"/>
              </a:rPr>
              <a:t>Verilerin İşlenmesi ve Anlamlandırılması</a:t>
            </a:r>
            <a:endParaRPr b="0" i="0" sz="1100" u="none" cap="none" strike="noStrike">
              <a:solidFill>
                <a:srgbClr val="FFFFFF"/>
              </a:solidFill>
              <a:latin typeface="Roboto"/>
              <a:ea typeface="Roboto"/>
              <a:cs typeface="Roboto"/>
              <a:sym typeface="Roboto"/>
            </a:endParaRPr>
          </a:p>
        </p:txBody>
      </p:sp>
      <p:sp>
        <p:nvSpPr>
          <p:cNvPr id="333" name="Google Shape;333;p8"/>
          <p:cNvSpPr/>
          <p:nvPr/>
        </p:nvSpPr>
        <p:spPr>
          <a:xfrm>
            <a:off x="3541800" y="4341650"/>
            <a:ext cx="1722300" cy="525300"/>
          </a:xfrm>
          <a:prstGeom prst="roundRect">
            <a:avLst>
              <a:gd fmla="val 16667" name="adj"/>
            </a:avLst>
          </a:prstGeom>
          <a:solidFill>
            <a:srgbClr val="CC0000"/>
          </a:solidFill>
          <a:ln cap="flat" cmpd="sng" w="9525">
            <a:solidFill>
              <a:srgbClr val="E1165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100"/>
              <a:buFont typeface="Roboto"/>
              <a:buNone/>
            </a:pPr>
            <a:r>
              <a:rPr b="0" i="0" lang="en" sz="1100" u="none" cap="none" strike="noStrike">
                <a:solidFill>
                  <a:srgbClr val="FFFFFF"/>
                </a:solidFill>
                <a:latin typeface="Roboto"/>
                <a:ea typeface="Roboto"/>
                <a:cs typeface="Roboto"/>
                <a:sym typeface="Roboto"/>
              </a:rPr>
              <a:t>Kararlılık Testleri</a:t>
            </a:r>
            <a:endParaRPr b="0" i="0" sz="1100" u="none" cap="none" strike="noStrike">
              <a:solidFill>
                <a:srgbClr val="FFFFFF"/>
              </a:solidFill>
              <a:latin typeface="Roboto"/>
              <a:ea typeface="Roboto"/>
              <a:cs typeface="Roboto"/>
              <a:sym typeface="Roboto"/>
            </a:endParaRPr>
          </a:p>
        </p:txBody>
      </p:sp>
      <p:cxnSp>
        <p:nvCxnSpPr>
          <p:cNvPr id="334" name="Google Shape;334;p8"/>
          <p:cNvCxnSpPr>
            <a:stCxn id="329" idx="3"/>
            <a:endCxn id="330" idx="1"/>
          </p:cNvCxnSpPr>
          <p:nvPr/>
        </p:nvCxnSpPr>
        <p:spPr>
          <a:xfrm flipH="1" rot="10800000">
            <a:off x="2785175" y="1583525"/>
            <a:ext cx="756600" cy="312000"/>
          </a:xfrm>
          <a:prstGeom prst="bentConnector3">
            <a:avLst>
              <a:gd fmla="val 50002" name="adj1"/>
            </a:avLst>
          </a:prstGeom>
          <a:noFill/>
          <a:ln cap="flat" cmpd="sng" w="9525">
            <a:solidFill>
              <a:srgbClr val="C2C2C2"/>
            </a:solidFill>
            <a:prstDash val="solid"/>
            <a:round/>
            <a:headEnd len="sm" w="sm" type="none"/>
            <a:tailEnd len="sm" w="sm" type="none"/>
          </a:ln>
        </p:spPr>
      </p:cxnSp>
      <p:cxnSp>
        <p:nvCxnSpPr>
          <p:cNvPr id="335" name="Google Shape;335;p8"/>
          <p:cNvCxnSpPr>
            <a:stCxn id="329" idx="3"/>
            <a:endCxn id="331" idx="1"/>
          </p:cNvCxnSpPr>
          <p:nvPr/>
        </p:nvCxnSpPr>
        <p:spPr>
          <a:xfrm>
            <a:off x="2785175" y="1895525"/>
            <a:ext cx="756600" cy="933300"/>
          </a:xfrm>
          <a:prstGeom prst="bentConnector3">
            <a:avLst>
              <a:gd fmla="val 49993" name="adj1"/>
            </a:avLst>
          </a:prstGeom>
          <a:noFill/>
          <a:ln cap="flat" cmpd="sng" w="9525">
            <a:solidFill>
              <a:srgbClr val="C2C2C2"/>
            </a:solidFill>
            <a:prstDash val="solid"/>
            <a:round/>
            <a:headEnd len="sm" w="sm" type="none"/>
            <a:tailEnd len="sm" w="sm" type="none"/>
          </a:ln>
        </p:spPr>
      </p:cxnSp>
      <p:cxnSp>
        <p:nvCxnSpPr>
          <p:cNvPr id="336" name="Google Shape;336;p8"/>
          <p:cNvCxnSpPr>
            <a:stCxn id="332" idx="1"/>
            <a:endCxn id="327" idx="3"/>
          </p:cNvCxnSpPr>
          <p:nvPr/>
        </p:nvCxnSpPr>
        <p:spPr>
          <a:xfrm flipH="1">
            <a:off x="2777700" y="3853450"/>
            <a:ext cx="764100" cy="383100"/>
          </a:xfrm>
          <a:prstGeom prst="bentConnector3">
            <a:avLst>
              <a:gd fmla="val 50002" name="adj1"/>
            </a:avLst>
          </a:prstGeom>
          <a:noFill/>
          <a:ln cap="flat" cmpd="sng" w="9525">
            <a:solidFill>
              <a:srgbClr val="C2C2C2"/>
            </a:solidFill>
            <a:prstDash val="solid"/>
            <a:round/>
            <a:headEnd len="sm" w="sm" type="none"/>
            <a:tailEnd len="sm" w="sm" type="none"/>
          </a:ln>
        </p:spPr>
      </p:cxnSp>
      <p:cxnSp>
        <p:nvCxnSpPr>
          <p:cNvPr id="337" name="Google Shape;337;p8"/>
          <p:cNvCxnSpPr>
            <a:stCxn id="333" idx="1"/>
            <a:endCxn id="327" idx="3"/>
          </p:cNvCxnSpPr>
          <p:nvPr/>
        </p:nvCxnSpPr>
        <p:spPr>
          <a:xfrm rot="10800000">
            <a:off x="2777700" y="4236500"/>
            <a:ext cx="764100" cy="367800"/>
          </a:xfrm>
          <a:prstGeom prst="bentConnector3">
            <a:avLst>
              <a:gd fmla="val 50002" name="adj1"/>
            </a:avLst>
          </a:prstGeom>
          <a:noFill/>
          <a:ln cap="flat" cmpd="sng" w="9525">
            <a:solidFill>
              <a:srgbClr val="C2C2C2"/>
            </a:solidFill>
            <a:prstDash val="solid"/>
            <a:round/>
            <a:headEnd len="sm" w="sm" type="none"/>
            <a:tailEnd len="sm" w="sm" type="none"/>
          </a:ln>
        </p:spPr>
      </p:cxnSp>
      <p:sp>
        <p:nvSpPr>
          <p:cNvPr id="338" name="Google Shape;338;p8"/>
          <p:cNvSpPr/>
          <p:nvPr/>
        </p:nvSpPr>
        <p:spPr>
          <a:xfrm>
            <a:off x="6146550" y="935475"/>
            <a:ext cx="2685600" cy="434100"/>
          </a:xfrm>
          <a:prstGeom prst="roundRect">
            <a:avLst>
              <a:gd fmla="val 16667" name="adj"/>
            </a:avLst>
          </a:prstGeom>
          <a:solidFill>
            <a:srgbClr val="3D85C6"/>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000"/>
              <a:buFont typeface="Roboto"/>
              <a:buNone/>
            </a:pPr>
            <a:r>
              <a:rPr b="0" i="0" lang="en" sz="1000" u="none" cap="none" strike="noStrike">
                <a:solidFill>
                  <a:srgbClr val="FFFFFF"/>
                </a:solidFill>
                <a:latin typeface="Roboto"/>
                <a:ea typeface="Roboto"/>
                <a:cs typeface="Roboto"/>
                <a:sym typeface="Roboto"/>
              </a:rPr>
              <a:t>Conner’s Derecelendirme Ölçekleri</a:t>
            </a:r>
            <a:endParaRPr b="0" i="0" sz="1000" u="none" cap="none" strike="noStrike">
              <a:solidFill>
                <a:srgbClr val="FFFFFF"/>
              </a:solidFill>
              <a:latin typeface="Roboto"/>
              <a:ea typeface="Roboto"/>
              <a:cs typeface="Roboto"/>
              <a:sym typeface="Roboto"/>
            </a:endParaRPr>
          </a:p>
          <a:p>
            <a:pPr indent="0" lvl="0" marL="0" marR="0" rtl="0" algn="ctr">
              <a:spcBef>
                <a:spcPts val="0"/>
              </a:spcBef>
              <a:spcAft>
                <a:spcPts val="0"/>
              </a:spcAft>
              <a:buClr>
                <a:srgbClr val="FFFFFF"/>
              </a:buClr>
              <a:buSzPts val="1000"/>
              <a:buFont typeface="Roboto"/>
              <a:buNone/>
            </a:pPr>
            <a:r>
              <a:rPr b="0" i="0" lang="en" sz="1000" u="none" cap="none" strike="noStrike">
                <a:solidFill>
                  <a:srgbClr val="FFFFFF"/>
                </a:solidFill>
                <a:latin typeface="Roboto"/>
                <a:ea typeface="Roboto"/>
                <a:cs typeface="Roboto"/>
                <a:sym typeface="Roboto"/>
              </a:rPr>
              <a:t>(Öğretmen ve Anne-baba)</a:t>
            </a:r>
            <a:endParaRPr b="0" i="0" sz="1000" u="none" cap="none" strike="noStrike">
              <a:solidFill>
                <a:srgbClr val="FFFFFF"/>
              </a:solidFill>
              <a:latin typeface="Roboto"/>
              <a:ea typeface="Roboto"/>
              <a:cs typeface="Roboto"/>
              <a:sym typeface="Roboto"/>
            </a:endParaRPr>
          </a:p>
        </p:txBody>
      </p:sp>
      <p:sp>
        <p:nvSpPr>
          <p:cNvPr id="339" name="Google Shape;339;p8"/>
          <p:cNvSpPr/>
          <p:nvPr/>
        </p:nvSpPr>
        <p:spPr>
          <a:xfrm>
            <a:off x="6146550" y="1437175"/>
            <a:ext cx="2685600" cy="292500"/>
          </a:xfrm>
          <a:prstGeom prst="roundRect">
            <a:avLst>
              <a:gd fmla="val 16667" name="adj"/>
            </a:avLst>
          </a:prstGeom>
          <a:solidFill>
            <a:srgbClr val="3D85C6"/>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000"/>
              <a:buFont typeface="Roboto"/>
              <a:buNone/>
            </a:pPr>
            <a:r>
              <a:rPr b="0" i="0" lang="en" sz="1000" u="none" cap="none" strike="noStrike">
                <a:solidFill>
                  <a:srgbClr val="FFFFFF"/>
                </a:solidFill>
                <a:latin typeface="Roboto"/>
                <a:ea typeface="Roboto"/>
                <a:cs typeface="Roboto"/>
                <a:sym typeface="Roboto"/>
              </a:rPr>
              <a:t>Doktor Notlarından Elde Edilen Veriler</a:t>
            </a:r>
            <a:endParaRPr b="0" i="0" sz="1000" u="none" cap="none" strike="noStrike">
              <a:solidFill>
                <a:srgbClr val="FFFFFF"/>
              </a:solidFill>
              <a:latin typeface="Roboto"/>
              <a:ea typeface="Roboto"/>
              <a:cs typeface="Roboto"/>
              <a:sym typeface="Roboto"/>
            </a:endParaRPr>
          </a:p>
        </p:txBody>
      </p:sp>
      <p:sp>
        <p:nvSpPr>
          <p:cNvPr id="340" name="Google Shape;340;p8"/>
          <p:cNvSpPr/>
          <p:nvPr/>
        </p:nvSpPr>
        <p:spPr>
          <a:xfrm>
            <a:off x="6146600" y="1846075"/>
            <a:ext cx="2685600" cy="292500"/>
          </a:xfrm>
          <a:prstGeom prst="roundRect">
            <a:avLst>
              <a:gd fmla="val 16667" name="adj"/>
            </a:avLst>
          </a:prstGeom>
          <a:solidFill>
            <a:srgbClr val="3D85C6"/>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000"/>
              <a:buFont typeface="Roboto"/>
              <a:buNone/>
            </a:pPr>
            <a:r>
              <a:rPr b="0" i="0" lang="en" sz="1000" u="none" cap="none" strike="noStrike">
                <a:solidFill>
                  <a:srgbClr val="FFFFFF"/>
                </a:solidFill>
                <a:latin typeface="Roboto"/>
                <a:ea typeface="Roboto"/>
                <a:cs typeface="Roboto"/>
                <a:sym typeface="Roboto"/>
              </a:rPr>
              <a:t>Risk Değerlendirme Verileri</a:t>
            </a:r>
            <a:endParaRPr b="0" i="0" sz="1000" u="none" cap="none" strike="noStrike">
              <a:solidFill>
                <a:srgbClr val="FFFFFF"/>
              </a:solidFill>
              <a:latin typeface="Roboto"/>
              <a:ea typeface="Roboto"/>
              <a:cs typeface="Roboto"/>
              <a:sym typeface="Roboto"/>
            </a:endParaRPr>
          </a:p>
        </p:txBody>
      </p:sp>
      <p:sp>
        <p:nvSpPr>
          <p:cNvPr id="341" name="Google Shape;341;p8"/>
          <p:cNvSpPr/>
          <p:nvPr/>
        </p:nvSpPr>
        <p:spPr>
          <a:xfrm>
            <a:off x="6146700" y="2295225"/>
            <a:ext cx="2685300" cy="292500"/>
          </a:xfrm>
          <a:prstGeom prst="roundRect">
            <a:avLst>
              <a:gd fmla="val 16667" name="adj"/>
            </a:avLst>
          </a:prstGeom>
          <a:solidFill>
            <a:srgbClr val="3D85C6"/>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000"/>
              <a:buFont typeface="Roboto"/>
              <a:buNone/>
            </a:pPr>
            <a:r>
              <a:rPr b="0" i="0" lang="en" sz="1000" u="none" cap="none" strike="noStrike">
                <a:solidFill>
                  <a:srgbClr val="FFFFFF"/>
                </a:solidFill>
                <a:latin typeface="Roboto"/>
                <a:ea typeface="Roboto"/>
                <a:cs typeface="Roboto"/>
                <a:sym typeface="Roboto"/>
              </a:rPr>
              <a:t>Kullanılacak Kriterlerin Belirlenmesi</a:t>
            </a:r>
            <a:endParaRPr b="0" i="0" sz="1000" u="none" cap="none" strike="noStrike">
              <a:solidFill>
                <a:srgbClr val="FFFFFF"/>
              </a:solidFill>
              <a:latin typeface="Roboto"/>
              <a:ea typeface="Roboto"/>
              <a:cs typeface="Roboto"/>
              <a:sym typeface="Roboto"/>
            </a:endParaRPr>
          </a:p>
        </p:txBody>
      </p:sp>
      <p:sp>
        <p:nvSpPr>
          <p:cNvPr id="342" name="Google Shape;342;p8"/>
          <p:cNvSpPr/>
          <p:nvPr/>
        </p:nvSpPr>
        <p:spPr>
          <a:xfrm>
            <a:off x="6146550" y="2682525"/>
            <a:ext cx="2685600" cy="292500"/>
          </a:xfrm>
          <a:prstGeom prst="roundRect">
            <a:avLst>
              <a:gd fmla="val 16667" name="adj"/>
            </a:avLst>
          </a:prstGeom>
          <a:solidFill>
            <a:srgbClr val="3D85C6"/>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000"/>
              <a:buFont typeface="Roboto"/>
              <a:buNone/>
            </a:pPr>
            <a:r>
              <a:rPr b="0" i="0" lang="en" sz="1000" u="none" cap="none" strike="noStrike">
                <a:solidFill>
                  <a:srgbClr val="FFFFFF"/>
                </a:solidFill>
                <a:latin typeface="Roboto"/>
                <a:ea typeface="Roboto"/>
                <a:cs typeface="Roboto"/>
                <a:sym typeface="Roboto"/>
              </a:rPr>
              <a:t>Kriterlere Ağırlık/Önem-puanları Atama</a:t>
            </a:r>
            <a:endParaRPr b="0" i="0" sz="1000" u="none" cap="none" strike="noStrike">
              <a:solidFill>
                <a:srgbClr val="FFFFFF"/>
              </a:solidFill>
              <a:latin typeface="Roboto"/>
              <a:ea typeface="Roboto"/>
              <a:cs typeface="Roboto"/>
              <a:sym typeface="Roboto"/>
            </a:endParaRPr>
          </a:p>
        </p:txBody>
      </p:sp>
      <p:sp>
        <p:nvSpPr>
          <p:cNvPr id="343" name="Google Shape;343;p8"/>
          <p:cNvSpPr/>
          <p:nvPr/>
        </p:nvSpPr>
        <p:spPr>
          <a:xfrm>
            <a:off x="6146700" y="3059925"/>
            <a:ext cx="2685600" cy="292500"/>
          </a:xfrm>
          <a:prstGeom prst="roundRect">
            <a:avLst>
              <a:gd fmla="val 16667" name="adj"/>
            </a:avLst>
          </a:prstGeom>
          <a:solidFill>
            <a:srgbClr val="3D85C6"/>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000"/>
              <a:buFont typeface="Roboto"/>
              <a:buNone/>
            </a:pPr>
            <a:r>
              <a:rPr b="0" i="0" lang="en" sz="1000" u="none" cap="none" strike="noStrike">
                <a:solidFill>
                  <a:srgbClr val="FFFFFF"/>
                </a:solidFill>
                <a:latin typeface="Roboto"/>
                <a:ea typeface="Roboto"/>
                <a:cs typeface="Roboto"/>
                <a:sym typeface="Roboto"/>
              </a:rPr>
              <a:t>Yazılım Sonuçlarının Değerlendirilmesi</a:t>
            </a:r>
            <a:endParaRPr b="0" i="0" sz="1000" u="none" cap="none" strike="noStrike">
              <a:solidFill>
                <a:srgbClr val="FFFFFF"/>
              </a:solidFill>
              <a:latin typeface="Roboto"/>
              <a:ea typeface="Roboto"/>
              <a:cs typeface="Roboto"/>
              <a:sym typeface="Roboto"/>
            </a:endParaRPr>
          </a:p>
        </p:txBody>
      </p:sp>
      <p:cxnSp>
        <p:nvCxnSpPr>
          <p:cNvPr id="344" name="Google Shape;344;p8"/>
          <p:cNvCxnSpPr>
            <a:endCxn id="339" idx="1"/>
          </p:cNvCxnSpPr>
          <p:nvPr/>
        </p:nvCxnSpPr>
        <p:spPr>
          <a:xfrm>
            <a:off x="5263950" y="1582825"/>
            <a:ext cx="882600" cy="600"/>
          </a:xfrm>
          <a:prstGeom prst="bentConnector3">
            <a:avLst>
              <a:gd fmla="val 50000" name="adj1"/>
            </a:avLst>
          </a:prstGeom>
          <a:noFill/>
          <a:ln cap="flat" cmpd="sng" w="9525">
            <a:solidFill>
              <a:srgbClr val="B7B7B7"/>
            </a:solidFill>
            <a:prstDash val="solid"/>
            <a:round/>
            <a:headEnd len="sm" w="sm" type="none"/>
            <a:tailEnd len="sm" w="sm" type="none"/>
          </a:ln>
        </p:spPr>
      </p:cxnSp>
      <p:cxnSp>
        <p:nvCxnSpPr>
          <p:cNvPr id="345" name="Google Shape;345;p8"/>
          <p:cNvCxnSpPr>
            <a:stCxn id="330" idx="3"/>
            <a:endCxn id="338" idx="1"/>
          </p:cNvCxnSpPr>
          <p:nvPr/>
        </p:nvCxnSpPr>
        <p:spPr>
          <a:xfrm flipH="1" rot="10800000">
            <a:off x="5264100" y="1152625"/>
            <a:ext cx="882600" cy="430800"/>
          </a:xfrm>
          <a:prstGeom prst="bentConnector3">
            <a:avLst>
              <a:gd fmla="val 49992" name="adj1"/>
            </a:avLst>
          </a:prstGeom>
          <a:noFill/>
          <a:ln cap="flat" cmpd="sng" w="9525">
            <a:solidFill>
              <a:srgbClr val="B7B7B7"/>
            </a:solidFill>
            <a:prstDash val="solid"/>
            <a:round/>
            <a:headEnd len="sm" w="sm" type="none"/>
            <a:tailEnd len="sm" w="sm" type="none"/>
          </a:ln>
        </p:spPr>
      </p:cxnSp>
      <p:cxnSp>
        <p:nvCxnSpPr>
          <p:cNvPr id="346" name="Google Shape;346;p8"/>
          <p:cNvCxnSpPr>
            <a:stCxn id="330" idx="3"/>
            <a:endCxn id="340" idx="1"/>
          </p:cNvCxnSpPr>
          <p:nvPr/>
        </p:nvCxnSpPr>
        <p:spPr>
          <a:xfrm>
            <a:off x="5264100" y="1583425"/>
            <a:ext cx="882600" cy="408900"/>
          </a:xfrm>
          <a:prstGeom prst="bentConnector3">
            <a:avLst>
              <a:gd fmla="val 49994" name="adj1"/>
            </a:avLst>
          </a:prstGeom>
          <a:noFill/>
          <a:ln cap="flat" cmpd="sng" w="9525">
            <a:solidFill>
              <a:srgbClr val="B7B7B7"/>
            </a:solidFill>
            <a:prstDash val="solid"/>
            <a:round/>
            <a:headEnd len="sm" w="sm" type="none"/>
            <a:tailEnd len="sm" w="sm" type="none"/>
          </a:ln>
        </p:spPr>
      </p:cxnSp>
      <p:cxnSp>
        <p:nvCxnSpPr>
          <p:cNvPr id="347" name="Google Shape;347;p8"/>
          <p:cNvCxnSpPr>
            <a:stCxn id="331" idx="3"/>
            <a:endCxn id="342" idx="1"/>
          </p:cNvCxnSpPr>
          <p:nvPr/>
        </p:nvCxnSpPr>
        <p:spPr>
          <a:xfrm>
            <a:off x="5263975" y="2828775"/>
            <a:ext cx="882600" cy="600"/>
          </a:xfrm>
          <a:prstGeom prst="bentConnector3">
            <a:avLst>
              <a:gd fmla="val 49999" name="adj1"/>
            </a:avLst>
          </a:prstGeom>
          <a:noFill/>
          <a:ln cap="flat" cmpd="sng" w="9525">
            <a:solidFill>
              <a:srgbClr val="B7B7B7"/>
            </a:solidFill>
            <a:prstDash val="solid"/>
            <a:round/>
            <a:headEnd len="sm" w="sm" type="none"/>
            <a:tailEnd len="sm" w="sm" type="none"/>
          </a:ln>
        </p:spPr>
      </p:cxnSp>
      <p:cxnSp>
        <p:nvCxnSpPr>
          <p:cNvPr id="348" name="Google Shape;348;p8"/>
          <p:cNvCxnSpPr>
            <a:stCxn id="331" idx="3"/>
            <a:endCxn id="341" idx="1"/>
          </p:cNvCxnSpPr>
          <p:nvPr/>
        </p:nvCxnSpPr>
        <p:spPr>
          <a:xfrm flipH="1" rot="10800000">
            <a:off x="5263975" y="2441475"/>
            <a:ext cx="882600" cy="387300"/>
          </a:xfrm>
          <a:prstGeom prst="bentConnector3">
            <a:avLst>
              <a:gd fmla="val 50007" name="adj1"/>
            </a:avLst>
          </a:prstGeom>
          <a:noFill/>
          <a:ln cap="flat" cmpd="sng" w="9525">
            <a:solidFill>
              <a:srgbClr val="B7B7B7"/>
            </a:solidFill>
            <a:prstDash val="solid"/>
            <a:round/>
            <a:headEnd len="sm" w="sm" type="none"/>
            <a:tailEnd len="sm" w="sm" type="none"/>
          </a:ln>
        </p:spPr>
      </p:cxnSp>
      <p:cxnSp>
        <p:nvCxnSpPr>
          <p:cNvPr id="349" name="Google Shape;349;p8"/>
          <p:cNvCxnSpPr>
            <a:stCxn id="331" idx="3"/>
            <a:endCxn id="343" idx="1"/>
          </p:cNvCxnSpPr>
          <p:nvPr/>
        </p:nvCxnSpPr>
        <p:spPr>
          <a:xfrm>
            <a:off x="5263975" y="2828775"/>
            <a:ext cx="882600" cy="377400"/>
          </a:xfrm>
          <a:prstGeom prst="bentConnector3">
            <a:avLst>
              <a:gd fmla="val 50007" name="adj1"/>
            </a:avLst>
          </a:prstGeom>
          <a:noFill/>
          <a:ln cap="flat" cmpd="sng" w="9525">
            <a:solidFill>
              <a:srgbClr val="B7B7B7"/>
            </a:solidFill>
            <a:prstDash val="solid"/>
            <a:round/>
            <a:headEnd len="sm" w="sm" type="none"/>
            <a:tailEnd len="sm" w="sm" type="none"/>
          </a:ln>
        </p:spPr>
      </p:cxnSp>
      <p:sp>
        <p:nvSpPr>
          <p:cNvPr id="350" name="Google Shape;350;p8"/>
          <p:cNvSpPr/>
          <p:nvPr/>
        </p:nvSpPr>
        <p:spPr>
          <a:xfrm>
            <a:off x="6146550" y="3467575"/>
            <a:ext cx="2685600" cy="292500"/>
          </a:xfrm>
          <a:prstGeom prst="roundRect">
            <a:avLst>
              <a:gd fmla="val 16667" name="adj"/>
            </a:avLst>
          </a:prstGeom>
          <a:solidFill>
            <a:srgbClr val="E06666"/>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000"/>
              <a:buFont typeface="Roboto"/>
              <a:buNone/>
            </a:pPr>
            <a:r>
              <a:rPr b="0" i="0" lang="en" sz="1000" u="none" cap="none" strike="noStrike">
                <a:solidFill>
                  <a:srgbClr val="FFFFFF"/>
                </a:solidFill>
                <a:latin typeface="Roboto"/>
                <a:ea typeface="Roboto"/>
                <a:cs typeface="Roboto"/>
                <a:sym typeface="Roboto"/>
              </a:rPr>
              <a:t>Verilerin Dijitalleştirilmesi</a:t>
            </a:r>
            <a:endParaRPr b="0" i="0" sz="1000" u="none" cap="none" strike="noStrike">
              <a:solidFill>
                <a:srgbClr val="FFFFFF"/>
              </a:solidFill>
              <a:latin typeface="Roboto"/>
              <a:ea typeface="Roboto"/>
              <a:cs typeface="Roboto"/>
              <a:sym typeface="Roboto"/>
            </a:endParaRPr>
          </a:p>
        </p:txBody>
      </p:sp>
      <p:sp>
        <p:nvSpPr>
          <p:cNvPr id="351" name="Google Shape;351;p8"/>
          <p:cNvSpPr/>
          <p:nvPr/>
        </p:nvSpPr>
        <p:spPr>
          <a:xfrm>
            <a:off x="6146550" y="3875225"/>
            <a:ext cx="2685600" cy="292500"/>
          </a:xfrm>
          <a:prstGeom prst="roundRect">
            <a:avLst>
              <a:gd fmla="val 16667" name="adj"/>
            </a:avLst>
          </a:prstGeom>
          <a:solidFill>
            <a:srgbClr val="E06666"/>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000"/>
              <a:buFont typeface="Roboto"/>
              <a:buNone/>
            </a:pPr>
            <a:r>
              <a:rPr b="0" i="0" lang="en" sz="1000" u="none" cap="none" strike="noStrike">
                <a:solidFill>
                  <a:srgbClr val="FFFFFF"/>
                </a:solidFill>
                <a:latin typeface="Roboto"/>
                <a:ea typeface="Roboto"/>
                <a:cs typeface="Roboto"/>
                <a:sym typeface="Roboto"/>
              </a:rPr>
              <a:t>Makine Öğrenimi Algoritmalarının Verilere Uygulanması</a:t>
            </a:r>
            <a:endParaRPr b="0" i="0" sz="1000" u="none" cap="none" strike="noStrike">
              <a:solidFill>
                <a:srgbClr val="FFFFFF"/>
              </a:solidFill>
              <a:latin typeface="Roboto"/>
              <a:ea typeface="Roboto"/>
              <a:cs typeface="Roboto"/>
              <a:sym typeface="Roboto"/>
            </a:endParaRPr>
          </a:p>
        </p:txBody>
      </p:sp>
      <p:sp>
        <p:nvSpPr>
          <p:cNvPr id="352" name="Google Shape;352;p8"/>
          <p:cNvSpPr/>
          <p:nvPr/>
        </p:nvSpPr>
        <p:spPr>
          <a:xfrm>
            <a:off x="6146700" y="4282875"/>
            <a:ext cx="2685600" cy="292500"/>
          </a:xfrm>
          <a:prstGeom prst="roundRect">
            <a:avLst>
              <a:gd fmla="val 16667" name="adj"/>
            </a:avLst>
          </a:prstGeom>
          <a:solidFill>
            <a:srgbClr val="E06666"/>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000"/>
              <a:buFont typeface="Roboto"/>
              <a:buNone/>
            </a:pPr>
            <a:r>
              <a:rPr b="0" i="0" lang="en" sz="1000" u="none" cap="none" strike="noStrike">
                <a:solidFill>
                  <a:srgbClr val="FFFFFF"/>
                </a:solidFill>
                <a:latin typeface="Roboto"/>
                <a:ea typeface="Roboto"/>
                <a:cs typeface="Roboto"/>
                <a:sym typeface="Roboto"/>
              </a:rPr>
              <a:t>Hassasiyet ve Hata Payı Hesaplamaları</a:t>
            </a:r>
            <a:endParaRPr b="0" i="0" sz="1000" u="none" cap="none" strike="noStrike">
              <a:solidFill>
                <a:srgbClr val="FFFFFF"/>
              </a:solidFill>
              <a:latin typeface="Roboto"/>
              <a:ea typeface="Roboto"/>
              <a:cs typeface="Roboto"/>
              <a:sym typeface="Roboto"/>
            </a:endParaRPr>
          </a:p>
        </p:txBody>
      </p:sp>
      <p:sp>
        <p:nvSpPr>
          <p:cNvPr id="353" name="Google Shape;353;p8"/>
          <p:cNvSpPr/>
          <p:nvPr/>
        </p:nvSpPr>
        <p:spPr>
          <a:xfrm>
            <a:off x="6146550" y="4690525"/>
            <a:ext cx="2685600" cy="292500"/>
          </a:xfrm>
          <a:prstGeom prst="roundRect">
            <a:avLst>
              <a:gd fmla="val 16667" name="adj"/>
            </a:avLst>
          </a:prstGeom>
          <a:solidFill>
            <a:srgbClr val="E06666"/>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000"/>
              <a:buFont typeface="Roboto"/>
              <a:buNone/>
            </a:pPr>
            <a:r>
              <a:rPr b="0" i="0" lang="en" sz="1000" u="none" cap="none" strike="noStrike">
                <a:solidFill>
                  <a:srgbClr val="FFFFFF"/>
                </a:solidFill>
                <a:latin typeface="Roboto"/>
                <a:ea typeface="Roboto"/>
                <a:cs typeface="Roboto"/>
                <a:sym typeface="Roboto"/>
              </a:rPr>
              <a:t>‘Bias’ in Düşürülmesi</a:t>
            </a:r>
            <a:endParaRPr b="0" i="0" sz="1000" u="none" cap="none" strike="noStrike">
              <a:solidFill>
                <a:srgbClr val="FFFFFF"/>
              </a:solidFill>
              <a:latin typeface="Roboto"/>
              <a:ea typeface="Roboto"/>
              <a:cs typeface="Roboto"/>
              <a:sym typeface="Roboto"/>
            </a:endParaRPr>
          </a:p>
        </p:txBody>
      </p:sp>
      <p:cxnSp>
        <p:nvCxnSpPr>
          <p:cNvPr id="354" name="Google Shape;354;p8"/>
          <p:cNvCxnSpPr>
            <a:stCxn id="332" idx="3"/>
            <a:endCxn id="350" idx="1"/>
          </p:cNvCxnSpPr>
          <p:nvPr/>
        </p:nvCxnSpPr>
        <p:spPr>
          <a:xfrm flipH="1" rot="10800000">
            <a:off x="5264100" y="3613750"/>
            <a:ext cx="882600" cy="239700"/>
          </a:xfrm>
          <a:prstGeom prst="bentConnector3">
            <a:avLst>
              <a:gd fmla="val 49992" name="adj1"/>
            </a:avLst>
          </a:prstGeom>
          <a:noFill/>
          <a:ln cap="flat" cmpd="sng" w="9525">
            <a:solidFill>
              <a:srgbClr val="B7B7B7"/>
            </a:solidFill>
            <a:prstDash val="solid"/>
            <a:round/>
            <a:headEnd len="sm" w="sm" type="none"/>
            <a:tailEnd len="sm" w="sm" type="none"/>
          </a:ln>
        </p:spPr>
      </p:cxnSp>
      <p:cxnSp>
        <p:nvCxnSpPr>
          <p:cNvPr id="355" name="Google Shape;355;p8"/>
          <p:cNvCxnSpPr>
            <a:stCxn id="332" idx="3"/>
            <a:endCxn id="351" idx="1"/>
          </p:cNvCxnSpPr>
          <p:nvPr/>
        </p:nvCxnSpPr>
        <p:spPr>
          <a:xfrm>
            <a:off x="5264100" y="3853450"/>
            <a:ext cx="882600" cy="168000"/>
          </a:xfrm>
          <a:prstGeom prst="bentConnector3">
            <a:avLst>
              <a:gd fmla="val 49992" name="adj1"/>
            </a:avLst>
          </a:prstGeom>
          <a:noFill/>
          <a:ln cap="flat" cmpd="sng" w="9525">
            <a:solidFill>
              <a:srgbClr val="B7B7B7"/>
            </a:solidFill>
            <a:prstDash val="solid"/>
            <a:round/>
            <a:headEnd len="sm" w="sm" type="none"/>
            <a:tailEnd len="sm" w="sm" type="none"/>
          </a:ln>
        </p:spPr>
      </p:cxnSp>
      <p:cxnSp>
        <p:nvCxnSpPr>
          <p:cNvPr id="356" name="Google Shape;356;p8"/>
          <p:cNvCxnSpPr>
            <a:stCxn id="333" idx="3"/>
            <a:endCxn id="352" idx="1"/>
          </p:cNvCxnSpPr>
          <p:nvPr/>
        </p:nvCxnSpPr>
        <p:spPr>
          <a:xfrm flipH="1" rot="10800000">
            <a:off x="5264100" y="4429100"/>
            <a:ext cx="882600" cy="175200"/>
          </a:xfrm>
          <a:prstGeom prst="bentConnector3">
            <a:avLst>
              <a:gd fmla="val 50000" name="adj1"/>
            </a:avLst>
          </a:prstGeom>
          <a:noFill/>
          <a:ln cap="flat" cmpd="sng" w="9525">
            <a:solidFill>
              <a:srgbClr val="B7B7B7"/>
            </a:solidFill>
            <a:prstDash val="solid"/>
            <a:round/>
            <a:headEnd len="sm" w="sm" type="none"/>
            <a:tailEnd len="sm" w="sm" type="none"/>
          </a:ln>
        </p:spPr>
      </p:cxnSp>
      <p:cxnSp>
        <p:nvCxnSpPr>
          <p:cNvPr id="357" name="Google Shape;357;p8"/>
          <p:cNvCxnSpPr>
            <a:stCxn id="333" idx="3"/>
            <a:endCxn id="353" idx="1"/>
          </p:cNvCxnSpPr>
          <p:nvPr/>
        </p:nvCxnSpPr>
        <p:spPr>
          <a:xfrm>
            <a:off x="5264100" y="4604300"/>
            <a:ext cx="882600" cy="232500"/>
          </a:xfrm>
          <a:prstGeom prst="bentConnector3">
            <a:avLst>
              <a:gd fmla="val 49992" name="adj1"/>
            </a:avLst>
          </a:prstGeom>
          <a:noFill/>
          <a:ln cap="flat" cmpd="sng" w="9525">
            <a:solidFill>
              <a:srgbClr val="B7B7B7"/>
            </a:solidFill>
            <a:prstDash val="solid"/>
            <a:round/>
            <a:headEnd len="sm" w="sm" type="none"/>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9"/>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3111"/>
              <a:buFont typeface="Calibri"/>
              <a:buNone/>
            </a:pPr>
            <a:r>
              <a:rPr lang="en"/>
              <a:t>Gerçek Hasta Verisi Toplanması</a:t>
            </a:r>
            <a:endParaRPr/>
          </a:p>
        </p:txBody>
      </p:sp>
      <p:grpSp>
        <p:nvGrpSpPr>
          <p:cNvPr id="363" name="Google Shape;363;p9"/>
          <p:cNvGrpSpPr/>
          <p:nvPr/>
        </p:nvGrpSpPr>
        <p:grpSpPr>
          <a:xfrm>
            <a:off x="2947499" y="1231518"/>
            <a:ext cx="2230456" cy="3118324"/>
            <a:chOff x="3071457" y="2013875"/>
            <a:chExt cx="1944600" cy="1569600"/>
          </a:xfrm>
        </p:grpSpPr>
        <p:sp>
          <p:nvSpPr>
            <p:cNvPr id="364" name="Google Shape;364;p9"/>
            <p:cNvSpPr/>
            <p:nvPr/>
          </p:nvSpPr>
          <p:spPr>
            <a:xfrm flipH="1" rot="10800000">
              <a:off x="3071457" y="2013875"/>
              <a:ext cx="1944600" cy="1569600"/>
            </a:xfrm>
            <a:prstGeom prst="round2DiagRect">
              <a:avLst>
                <a:gd fmla="val 0" name="adj1"/>
                <a:gd fmla="val 17764" name="adj2"/>
              </a:avLst>
            </a:prstGeom>
            <a:solidFill>
              <a:srgbClr val="0D5DD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65" name="Google Shape;365;p9"/>
            <p:cNvSpPr txBox="1"/>
            <p:nvPr/>
          </p:nvSpPr>
          <p:spPr>
            <a:xfrm>
              <a:off x="3316102" y="2256385"/>
              <a:ext cx="1451700" cy="459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1100"/>
                <a:buFont typeface="Roboto"/>
                <a:buNone/>
              </a:pPr>
              <a:r>
                <a:rPr b="1" i="0" lang="en" sz="1100" u="none" cap="none" strike="noStrike">
                  <a:solidFill>
                    <a:srgbClr val="FFFFFF"/>
                  </a:solidFill>
                  <a:latin typeface="Roboto"/>
                  <a:ea typeface="Roboto"/>
                  <a:cs typeface="Roboto"/>
                  <a:sym typeface="Roboto"/>
                </a:rPr>
                <a:t>Verilerin Dijitalleştirilmesi</a:t>
              </a:r>
              <a:endParaRPr b="0" i="0" sz="1100" u="none" cap="none" strike="noStrike">
                <a:solidFill>
                  <a:srgbClr val="FFFFFF"/>
                </a:solidFill>
                <a:latin typeface="Roboto"/>
                <a:ea typeface="Roboto"/>
                <a:cs typeface="Roboto"/>
                <a:sym typeface="Roboto"/>
              </a:endParaRPr>
            </a:p>
          </p:txBody>
        </p:sp>
        <p:sp>
          <p:nvSpPr>
            <p:cNvPr id="366" name="Google Shape;366;p9"/>
            <p:cNvSpPr txBox="1"/>
            <p:nvPr/>
          </p:nvSpPr>
          <p:spPr>
            <a:xfrm>
              <a:off x="3319144" y="2517048"/>
              <a:ext cx="1451700" cy="9549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15000"/>
                </a:lnSpc>
                <a:spcBef>
                  <a:spcPts val="0"/>
                </a:spcBef>
                <a:spcAft>
                  <a:spcPts val="0"/>
                </a:spcAft>
                <a:buClr>
                  <a:srgbClr val="FFFFFF"/>
                </a:buClr>
                <a:buSzPts val="1000"/>
                <a:buFont typeface="Roboto"/>
                <a:buChar char="➔"/>
              </a:pPr>
              <a:r>
                <a:rPr b="0" i="0" lang="en" sz="1000" u="none" cap="none" strike="noStrike">
                  <a:solidFill>
                    <a:srgbClr val="FFFFFF"/>
                  </a:solidFill>
                  <a:latin typeface="Roboto"/>
                  <a:ea typeface="Roboto"/>
                  <a:cs typeface="Roboto"/>
                  <a:sym typeface="Roboto"/>
                </a:rPr>
                <a:t>Başlangıç için 30-50 arası kriter kullanılacak (Bu kriterler daha sonra bazıları elenerek azaltılacak.)</a:t>
              </a:r>
              <a:endParaRPr b="0" i="0" sz="1000" u="none" cap="none" strike="noStrike">
                <a:solidFill>
                  <a:srgbClr val="FFFFFF"/>
                </a:solidFill>
                <a:latin typeface="Roboto"/>
                <a:ea typeface="Roboto"/>
                <a:cs typeface="Roboto"/>
                <a:sym typeface="Roboto"/>
              </a:endParaRPr>
            </a:p>
            <a:p>
              <a:pPr indent="-292100" lvl="0" marL="457200" marR="0" rtl="0" algn="l">
                <a:lnSpc>
                  <a:spcPct val="115000"/>
                </a:lnSpc>
                <a:spcBef>
                  <a:spcPts val="0"/>
                </a:spcBef>
                <a:spcAft>
                  <a:spcPts val="0"/>
                </a:spcAft>
                <a:buClr>
                  <a:srgbClr val="FFFFFF"/>
                </a:buClr>
                <a:buSzPts val="1000"/>
                <a:buFont typeface="Roboto"/>
                <a:buChar char="➔"/>
              </a:pPr>
              <a:r>
                <a:rPr b="0" i="0" lang="en" sz="1000" u="none" cap="none" strike="noStrike">
                  <a:solidFill>
                    <a:srgbClr val="FFFFFF"/>
                  </a:solidFill>
                  <a:latin typeface="Roboto"/>
                  <a:ea typeface="Roboto"/>
                  <a:cs typeface="Roboto"/>
                  <a:sym typeface="Roboto"/>
                </a:rPr>
                <a:t>Her bir kriter aralarına ‘virgül’ konularak dijital hale getirilecek.</a:t>
              </a:r>
              <a:endParaRPr b="0" i="0" sz="1000" u="none" cap="none" strike="noStrike">
                <a:solidFill>
                  <a:srgbClr val="FFFFFF"/>
                </a:solidFill>
                <a:latin typeface="Roboto"/>
                <a:ea typeface="Roboto"/>
                <a:cs typeface="Roboto"/>
                <a:sym typeface="Roboto"/>
              </a:endParaRPr>
            </a:p>
          </p:txBody>
        </p:sp>
      </p:grpSp>
      <p:grpSp>
        <p:nvGrpSpPr>
          <p:cNvPr id="367" name="Google Shape;367;p9"/>
          <p:cNvGrpSpPr/>
          <p:nvPr/>
        </p:nvGrpSpPr>
        <p:grpSpPr>
          <a:xfrm>
            <a:off x="366876" y="1231530"/>
            <a:ext cx="2583401" cy="2452029"/>
            <a:chOff x="1126863" y="2013875"/>
            <a:chExt cx="1944600" cy="1569600"/>
          </a:xfrm>
        </p:grpSpPr>
        <p:sp>
          <p:nvSpPr>
            <p:cNvPr id="368" name="Google Shape;368;p9"/>
            <p:cNvSpPr/>
            <p:nvPr/>
          </p:nvSpPr>
          <p:spPr>
            <a:xfrm>
              <a:off x="1126863" y="2013875"/>
              <a:ext cx="1944600" cy="1569600"/>
            </a:xfrm>
            <a:prstGeom prst="round2DiagRect">
              <a:avLst>
                <a:gd fmla="val 0" name="adj1"/>
                <a:gd fmla="val 17764" name="adj2"/>
              </a:avLst>
            </a:prstGeom>
            <a:solidFill>
              <a:srgbClr val="307BF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69" name="Google Shape;369;p9"/>
            <p:cNvSpPr txBox="1"/>
            <p:nvPr/>
          </p:nvSpPr>
          <p:spPr>
            <a:xfrm>
              <a:off x="1351627" y="2256385"/>
              <a:ext cx="1451700" cy="459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1100"/>
                <a:buFont typeface="Roboto"/>
                <a:buNone/>
              </a:pPr>
              <a:r>
                <a:rPr b="1" i="0" lang="en" sz="1100" u="none" cap="none" strike="noStrike">
                  <a:solidFill>
                    <a:srgbClr val="FFFFFF"/>
                  </a:solidFill>
                  <a:latin typeface="Roboto"/>
                  <a:ea typeface="Roboto"/>
                  <a:cs typeface="Roboto"/>
                  <a:sym typeface="Roboto"/>
                </a:rPr>
                <a:t>Hasta Görüşmeleri</a:t>
              </a:r>
              <a:endParaRPr b="0" i="0" sz="1100" u="none" cap="none" strike="noStrike">
                <a:solidFill>
                  <a:srgbClr val="FFFFFF"/>
                </a:solidFill>
                <a:latin typeface="Roboto"/>
                <a:ea typeface="Roboto"/>
                <a:cs typeface="Roboto"/>
                <a:sym typeface="Roboto"/>
              </a:endParaRPr>
            </a:p>
          </p:txBody>
        </p:sp>
        <p:sp>
          <p:nvSpPr>
            <p:cNvPr id="370" name="Google Shape;370;p9"/>
            <p:cNvSpPr txBox="1"/>
            <p:nvPr/>
          </p:nvSpPr>
          <p:spPr>
            <a:xfrm>
              <a:off x="1351623" y="2579635"/>
              <a:ext cx="1451700" cy="8670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Clr>
                  <a:srgbClr val="FFFFFF"/>
                </a:buClr>
                <a:buSzPts val="1300"/>
                <a:buFont typeface="Roboto"/>
                <a:buChar char="➔"/>
              </a:pPr>
              <a:r>
                <a:rPr b="0" i="0" lang="en" sz="1000" u="none" cap="none" strike="noStrike">
                  <a:solidFill>
                    <a:srgbClr val="FFFFFF"/>
                  </a:solidFill>
                  <a:latin typeface="Roboto"/>
                  <a:ea typeface="Roboto"/>
                  <a:cs typeface="Roboto"/>
                  <a:sym typeface="Roboto"/>
                </a:rPr>
                <a:t>Conner’s Derecelendirme ölçekleri</a:t>
              </a:r>
              <a:endParaRPr b="0" i="0" sz="1000" u="none" cap="none" strike="noStrike">
                <a:solidFill>
                  <a:srgbClr val="FFFFFF"/>
                </a:solidFill>
                <a:latin typeface="Roboto"/>
                <a:ea typeface="Roboto"/>
                <a:cs typeface="Roboto"/>
                <a:sym typeface="Roboto"/>
              </a:endParaRPr>
            </a:p>
            <a:p>
              <a:pPr indent="-292100" lvl="0" marL="457200" marR="0" rtl="0" algn="l">
                <a:lnSpc>
                  <a:spcPct val="115000"/>
                </a:lnSpc>
                <a:spcBef>
                  <a:spcPts val="0"/>
                </a:spcBef>
                <a:spcAft>
                  <a:spcPts val="0"/>
                </a:spcAft>
                <a:buClr>
                  <a:srgbClr val="FFFFFF"/>
                </a:buClr>
                <a:buSzPts val="1000"/>
                <a:buFont typeface="Roboto"/>
                <a:buChar char="➔"/>
              </a:pPr>
              <a:r>
                <a:rPr b="0" i="0" lang="en" sz="1000" u="none" cap="none" strike="noStrike">
                  <a:solidFill>
                    <a:srgbClr val="FFFFFF"/>
                  </a:solidFill>
                  <a:latin typeface="Roboto"/>
                  <a:ea typeface="Roboto"/>
                  <a:cs typeface="Roboto"/>
                  <a:sym typeface="Roboto"/>
                </a:rPr>
                <a:t>Doktor Notları</a:t>
              </a:r>
              <a:endParaRPr b="0" i="0" sz="1000" u="none" cap="none" strike="noStrike">
                <a:solidFill>
                  <a:srgbClr val="FFFFFF"/>
                </a:solidFill>
                <a:latin typeface="Roboto"/>
                <a:ea typeface="Roboto"/>
                <a:cs typeface="Roboto"/>
                <a:sym typeface="Roboto"/>
              </a:endParaRPr>
            </a:p>
            <a:p>
              <a:pPr indent="-292100" lvl="0" marL="457200" marR="0" rtl="0" algn="l">
                <a:lnSpc>
                  <a:spcPct val="115000"/>
                </a:lnSpc>
                <a:spcBef>
                  <a:spcPts val="0"/>
                </a:spcBef>
                <a:spcAft>
                  <a:spcPts val="0"/>
                </a:spcAft>
                <a:buClr>
                  <a:srgbClr val="FFFFFF"/>
                </a:buClr>
                <a:buSzPts val="1000"/>
                <a:buFont typeface="Roboto"/>
                <a:buChar char="➔"/>
              </a:pPr>
              <a:r>
                <a:rPr b="0" i="0" lang="en" sz="1000" u="none" cap="none" strike="noStrike">
                  <a:solidFill>
                    <a:srgbClr val="FFFFFF"/>
                  </a:solidFill>
                  <a:latin typeface="Roboto"/>
                  <a:ea typeface="Roboto"/>
                  <a:cs typeface="Roboto"/>
                  <a:sym typeface="Roboto"/>
                </a:rPr>
                <a:t>Risk Değerlendirme Verileri</a:t>
              </a:r>
              <a:endParaRPr b="0" i="0" sz="1000" u="none" cap="none" strike="noStrike">
                <a:solidFill>
                  <a:srgbClr val="FFFFFF"/>
                </a:solidFill>
                <a:latin typeface="Roboto"/>
                <a:ea typeface="Roboto"/>
                <a:cs typeface="Roboto"/>
                <a:sym typeface="Roboto"/>
              </a:endParaRPr>
            </a:p>
          </p:txBody>
        </p:sp>
      </p:grpSp>
      <p:grpSp>
        <p:nvGrpSpPr>
          <p:cNvPr id="371" name="Google Shape;371;p9"/>
          <p:cNvGrpSpPr/>
          <p:nvPr/>
        </p:nvGrpSpPr>
        <p:grpSpPr>
          <a:xfrm>
            <a:off x="5175087" y="1231518"/>
            <a:ext cx="3442376" cy="3118324"/>
            <a:chOff x="5015938" y="2013875"/>
            <a:chExt cx="3001200" cy="1569600"/>
          </a:xfrm>
        </p:grpSpPr>
        <p:sp>
          <p:nvSpPr>
            <p:cNvPr id="372" name="Google Shape;372;p9"/>
            <p:cNvSpPr/>
            <p:nvPr/>
          </p:nvSpPr>
          <p:spPr>
            <a:xfrm>
              <a:off x="5015938" y="2013875"/>
              <a:ext cx="3001200" cy="1569600"/>
            </a:xfrm>
            <a:prstGeom prst="round2DiagRect">
              <a:avLst>
                <a:gd fmla="val 0" name="adj1"/>
                <a:gd fmla="val 17764" name="adj2"/>
              </a:avLst>
            </a:prstGeom>
            <a:solidFill>
              <a:srgbClr val="0944A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73" name="Google Shape;373;p9"/>
            <p:cNvSpPr txBox="1"/>
            <p:nvPr/>
          </p:nvSpPr>
          <p:spPr>
            <a:xfrm>
              <a:off x="5360217" y="2256389"/>
              <a:ext cx="2417100" cy="2604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1100"/>
                <a:buFont typeface="Roboto"/>
                <a:buNone/>
              </a:pPr>
              <a:r>
                <a:rPr b="1" i="0" lang="en" sz="1100" u="none" cap="none" strike="noStrike">
                  <a:solidFill>
                    <a:srgbClr val="FFFFFF"/>
                  </a:solidFill>
                  <a:latin typeface="Roboto"/>
                  <a:ea typeface="Roboto"/>
                  <a:cs typeface="Roboto"/>
                  <a:sym typeface="Roboto"/>
                </a:rPr>
                <a:t>‘Training’ Eğitim Verileri</a:t>
              </a:r>
              <a:endParaRPr b="0" i="0" sz="1100" u="none" cap="none" strike="noStrike">
                <a:solidFill>
                  <a:srgbClr val="FFFFFF"/>
                </a:solidFill>
                <a:latin typeface="Roboto"/>
                <a:ea typeface="Roboto"/>
                <a:cs typeface="Roboto"/>
                <a:sym typeface="Roboto"/>
              </a:endParaRPr>
            </a:p>
          </p:txBody>
        </p:sp>
        <p:sp>
          <p:nvSpPr>
            <p:cNvPr id="374" name="Google Shape;374;p9"/>
            <p:cNvSpPr txBox="1"/>
            <p:nvPr/>
          </p:nvSpPr>
          <p:spPr>
            <a:xfrm>
              <a:off x="5360217" y="2569775"/>
              <a:ext cx="2417100" cy="6972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15000"/>
                </a:lnSpc>
                <a:spcBef>
                  <a:spcPts val="0"/>
                </a:spcBef>
                <a:spcAft>
                  <a:spcPts val="0"/>
                </a:spcAft>
                <a:buClr>
                  <a:srgbClr val="FFFFFF"/>
                </a:buClr>
                <a:buSzPts val="1000"/>
                <a:buFont typeface="Roboto"/>
                <a:buChar char="➔"/>
              </a:pPr>
              <a:r>
                <a:rPr b="0" i="0" lang="en" sz="1000" u="none" cap="none" strike="noStrike">
                  <a:solidFill>
                    <a:srgbClr val="FFFFFF"/>
                  </a:solidFill>
                  <a:latin typeface="Roboto"/>
                  <a:ea typeface="Roboto"/>
                  <a:cs typeface="Roboto"/>
                  <a:sym typeface="Roboto"/>
                </a:rPr>
                <a:t>Sonuç olarak, her bir kriterin ‘virgül’ ile ayrıldığı hasta verileri elde edilmiş olacak.</a:t>
              </a:r>
              <a:endParaRPr b="0" i="0" sz="1000" u="none" cap="none" strike="noStrike">
                <a:solidFill>
                  <a:srgbClr val="FFFFFF"/>
                </a:solidFill>
                <a:latin typeface="Roboto"/>
                <a:ea typeface="Roboto"/>
                <a:cs typeface="Roboto"/>
                <a:sym typeface="Roboto"/>
              </a:endParaRPr>
            </a:p>
            <a:p>
              <a:pPr indent="-292100" lvl="0" marL="457200" marR="0" rtl="0" algn="l">
                <a:lnSpc>
                  <a:spcPct val="115000"/>
                </a:lnSpc>
                <a:spcBef>
                  <a:spcPts val="0"/>
                </a:spcBef>
                <a:spcAft>
                  <a:spcPts val="0"/>
                </a:spcAft>
                <a:buClr>
                  <a:srgbClr val="FFFFFF"/>
                </a:buClr>
                <a:buSzPts val="1000"/>
                <a:buFont typeface="Roboto"/>
                <a:buChar char="➔"/>
              </a:pPr>
              <a:r>
                <a:rPr b="0" i="0" lang="en" sz="1000" u="none" cap="none" strike="noStrike">
                  <a:solidFill>
                    <a:srgbClr val="FFFFFF"/>
                  </a:solidFill>
                  <a:latin typeface="Roboto"/>
                  <a:ea typeface="Roboto"/>
                  <a:cs typeface="Roboto"/>
                  <a:sym typeface="Roboto"/>
                </a:rPr>
                <a:t>Bu veriler geliştireceğimiz yazılımın ‘training’ (eğitim) veilerini oluşturacak.</a:t>
              </a:r>
              <a:endParaRPr b="0" i="0" sz="1000" u="none" cap="none" strike="noStrike">
                <a:solidFill>
                  <a:srgbClr val="FFFFFF"/>
                </a:solidFill>
                <a:latin typeface="Roboto"/>
                <a:ea typeface="Roboto"/>
                <a:cs typeface="Roboto"/>
                <a:sym typeface="Roboto"/>
              </a:endParaRPr>
            </a:p>
          </p:txBody>
        </p:sp>
      </p:grpSp>
      <p:grpSp>
        <p:nvGrpSpPr>
          <p:cNvPr id="375" name="Google Shape;375;p9"/>
          <p:cNvGrpSpPr/>
          <p:nvPr/>
        </p:nvGrpSpPr>
        <p:grpSpPr>
          <a:xfrm>
            <a:off x="4963787" y="2573602"/>
            <a:ext cx="399571" cy="434165"/>
            <a:chOff x="4858109" y="2631368"/>
            <a:chExt cx="316442" cy="315000"/>
          </a:xfrm>
        </p:grpSpPr>
        <p:sp>
          <p:nvSpPr>
            <p:cNvPr id="376" name="Google Shape;376;p9"/>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77" name="Google Shape;377;p9"/>
            <p:cNvSpPr/>
            <p:nvPr/>
          </p:nvSpPr>
          <p:spPr>
            <a:xfrm>
              <a:off x="4858109" y="2739300"/>
              <a:ext cx="239100" cy="99000"/>
            </a:xfrm>
            <a:prstGeom prst="rightArrow">
              <a:avLst>
                <a:gd fmla="val 32020" name="adj1"/>
                <a:gd fmla="val 66970" name="adj2"/>
              </a:avLst>
            </a:prstGeom>
            <a:solidFill>
              <a:srgbClr val="0D5DD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br>
                <a:rPr b="0" i="0" lang="en" sz="1800" u="none" cap="none" strike="noStrike">
                  <a:solidFill>
                    <a:schemeClr val="dk1"/>
                  </a:solidFill>
                  <a:latin typeface="Calibri"/>
                  <a:ea typeface="Calibri"/>
                  <a:cs typeface="Calibri"/>
                  <a:sym typeface="Calibri"/>
                </a:rPr>
              </a:br>
              <a:endParaRPr b="0" i="0" sz="1800" u="none" cap="none" strike="noStrike">
                <a:solidFill>
                  <a:schemeClr val="dk1"/>
                </a:solidFill>
                <a:latin typeface="Calibri"/>
                <a:ea typeface="Calibri"/>
                <a:cs typeface="Calibri"/>
                <a:sym typeface="Calibri"/>
              </a:endParaRPr>
            </a:p>
          </p:txBody>
        </p:sp>
      </p:grpSp>
      <p:grpSp>
        <p:nvGrpSpPr>
          <p:cNvPr id="378" name="Google Shape;378;p9"/>
          <p:cNvGrpSpPr/>
          <p:nvPr/>
        </p:nvGrpSpPr>
        <p:grpSpPr>
          <a:xfrm>
            <a:off x="2702659" y="2547321"/>
            <a:ext cx="399558" cy="486723"/>
            <a:chOff x="3157188" y="909150"/>
            <a:chExt cx="470400" cy="470400"/>
          </a:xfrm>
        </p:grpSpPr>
        <p:sp>
          <p:nvSpPr>
            <p:cNvPr id="379" name="Google Shape;379;p9"/>
            <p:cNvSpPr/>
            <p:nvPr/>
          </p:nvSpPr>
          <p:spPr>
            <a:xfrm>
              <a:off x="3157188" y="909150"/>
              <a:ext cx="470400" cy="4704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80" name="Google Shape;380;p9"/>
            <p:cNvSpPr/>
            <p:nvPr/>
          </p:nvSpPr>
          <p:spPr>
            <a:xfrm>
              <a:off x="3243138" y="995100"/>
              <a:ext cx="298500" cy="298500"/>
            </a:xfrm>
            <a:prstGeom prst="mathPlus">
              <a:avLst>
                <a:gd fmla="val 9900" name="adj1"/>
              </a:avLst>
            </a:prstGeom>
            <a:solidFill>
              <a:srgbClr val="307BF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